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6858000" cx="12192000"/>
  <p:notesSz cx="6858000" cy="9144000"/>
  <p:embeddedFontLst>
    <p:embeddedFont>
      <p:font typeface="Raleway"/>
      <p:regular r:id="rId19"/>
      <p:bold r:id="rId20"/>
      <p:italic r:id="rId21"/>
      <p:boldItalic r:id="rId22"/>
    </p:embeddedFont>
    <p:embeddedFont>
      <p:font typeface="Lato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7" roundtripDataSignature="AMtx7mgzJBrGEMD4JgX9fA4mIvMxq06g3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6DC333B-39AA-4671-8801-6FADCDB16378}">
  <a:tblStyle styleId="{56DC333B-39AA-4671-8801-6FADCDB16378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9E9"/>
          </a:solidFill>
        </a:fill>
      </a:tcStyle>
    </a:wholeTbl>
    <a:band1H>
      <a:tcTxStyle b="off" i="off"/>
      <a:tcStyle>
        <a:fill>
          <a:solidFill>
            <a:srgbClr val="D0D0D0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D0D0D0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aleway-bold.fntdata"/><Relationship Id="rId22" Type="http://schemas.openxmlformats.org/officeDocument/2006/relationships/font" Target="fonts/Raleway-boldItalic.fntdata"/><Relationship Id="rId21" Type="http://schemas.openxmlformats.org/officeDocument/2006/relationships/font" Target="fonts/Raleway-italic.fntdata"/><Relationship Id="rId24" Type="http://schemas.openxmlformats.org/officeDocument/2006/relationships/font" Target="fonts/Lato-bold.fntdata"/><Relationship Id="rId23" Type="http://schemas.openxmlformats.org/officeDocument/2006/relationships/font" Target="fonts/Lato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Lato-boldItalic.fntdata"/><Relationship Id="rId25" Type="http://schemas.openxmlformats.org/officeDocument/2006/relationships/font" Target="fonts/Lato-italic.fntdata"/><Relationship Id="rId27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Raleway-regular.fntdata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8" name="Google Shape;148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2" name="Google Shape;162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8" name="Google Shape;168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f1daa4ea66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gf1daa4ea66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5" name="Google Shape;95;gf1daa4ea66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7" name="Google Shape;107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4" name="Google Shape;114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1" name="Google Shape;121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7" name="Google Shape;127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3" name="Google Shape;133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4" name="Google Shape;134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1" name="Google Shape;141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2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" name="Google Shape;15;p22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16" name="Google Shape;16;p2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2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8" name="Google Shape;18;p22"/>
          <p:cNvSpPr txBox="1"/>
          <p:nvPr>
            <p:ph type="ctrTitle"/>
          </p:nvPr>
        </p:nvSpPr>
        <p:spPr>
          <a:xfrm>
            <a:off x="972600" y="1763267"/>
            <a:ext cx="10250800" cy="22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9" name="Google Shape;19;p22"/>
          <p:cNvSpPr txBox="1"/>
          <p:nvPr>
            <p:ph idx="1" type="subTitle"/>
          </p:nvPr>
        </p:nvSpPr>
        <p:spPr>
          <a:xfrm>
            <a:off x="972836" y="4230533"/>
            <a:ext cx="10250800" cy="7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/>
        </p:txBody>
      </p:sp>
      <p:sp>
        <p:nvSpPr>
          <p:cNvPr id="20" name="Google Shape;20;p22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 number">
    <p:bg>
      <p:bgPr>
        <a:solidFill>
          <a:schemeClr val="dk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oogle Shape;78;p31"/>
          <p:cNvGrpSpPr/>
          <p:nvPr/>
        </p:nvGrpSpPr>
        <p:grpSpPr>
          <a:xfrm>
            <a:off x="1107190" y="5558840"/>
            <a:ext cx="994351" cy="61101"/>
            <a:chOff x="4580561" y="2589004"/>
            <a:chExt cx="1064464" cy="25200"/>
          </a:xfrm>
        </p:grpSpPr>
        <p:sp>
          <p:nvSpPr>
            <p:cNvPr id="79" name="Google Shape;79;p3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3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1" name="Google Shape;81;p31"/>
          <p:cNvSpPr txBox="1"/>
          <p:nvPr>
            <p:ph type="title"/>
          </p:nvPr>
        </p:nvSpPr>
        <p:spPr>
          <a:xfrm>
            <a:off x="972600" y="978600"/>
            <a:ext cx="10251200" cy="165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2" name="Google Shape;82;p31"/>
          <p:cNvSpPr txBox="1"/>
          <p:nvPr>
            <p:ph idx="1" type="body"/>
          </p:nvPr>
        </p:nvSpPr>
        <p:spPr>
          <a:xfrm>
            <a:off x="972600" y="3030517"/>
            <a:ext cx="10251200" cy="210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1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2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3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3" name="Google Shape;23;p23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24" name="Google Shape;24;p2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2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" name="Google Shape;26;p23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7" name="Google Shape;27;p23"/>
          <p:cNvSpPr txBox="1"/>
          <p:nvPr>
            <p:ph idx="1" type="body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8" name="Google Shape;28;p23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oogle Shape;30;p24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31" name="Google Shape;31;p2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2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3" name="Google Shape;33;p24"/>
          <p:cNvSpPr txBox="1"/>
          <p:nvPr>
            <p:ph type="title"/>
          </p:nvPr>
        </p:nvSpPr>
        <p:spPr>
          <a:xfrm>
            <a:off x="972600" y="1763267"/>
            <a:ext cx="10251200" cy="20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4" name="Google Shape;34;p24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5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7" name="Google Shape;37;p25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38" name="Google Shape;38;p2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2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" name="Google Shape;40;p25"/>
          <p:cNvSpPr txBox="1"/>
          <p:nvPr>
            <p:ph type="title"/>
          </p:nvPr>
        </p:nvSpPr>
        <p:spPr>
          <a:xfrm>
            <a:off x="972600" y="1758200"/>
            <a:ext cx="102512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1" name="Google Shape;41;p25"/>
          <p:cNvSpPr txBox="1"/>
          <p:nvPr>
            <p:ph idx="1" type="body"/>
          </p:nvPr>
        </p:nvSpPr>
        <p:spPr>
          <a:xfrm>
            <a:off x="972433" y="2771833"/>
            <a:ext cx="5032400" cy="30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2" name="Google Shape;42;p25"/>
          <p:cNvSpPr txBox="1"/>
          <p:nvPr>
            <p:ph idx="2" type="body"/>
          </p:nvPr>
        </p:nvSpPr>
        <p:spPr>
          <a:xfrm>
            <a:off x="6191472" y="2771833"/>
            <a:ext cx="5032400" cy="30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3" name="Google Shape;43;p25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6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6" name="Google Shape;46;p26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47" name="Google Shape;47;p2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48;p2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" name="Google Shape;49;p26"/>
          <p:cNvSpPr txBox="1"/>
          <p:nvPr>
            <p:ph type="title"/>
          </p:nvPr>
        </p:nvSpPr>
        <p:spPr>
          <a:xfrm>
            <a:off x="972600" y="1758200"/>
            <a:ext cx="102512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0" name="Google Shape;50;p26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 column 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7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3" name="Google Shape;53;p27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54" name="Google Shape;54;p2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2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6" name="Google Shape;56;p27"/>
          <p:cNvSpPr txBox="1"/>
          <p:nvPr>
            <p:ph type="title"/>
          </p:nvPr>
        </p:nvSpPr>
        <p:spPr>
          <a:xfrm>
            <a:off x="973333" y="1758200"/>
            <a:ext cx="4401200" cy="184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7" name="Google Shape;57;p27"/>
          <p:cNvSpPr txBox="1"/>
          <p:nvPr>
            <p:ph idx="1" type="body"/>
          </p:nvPr>
        </p:nvSpPr>
        <p:spPr>
          <a:xfrm>
            <a:off x="961633" y="3708967"/>
            <a:ext cx="4401200" cy="21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8" name="Google Shape;58;p27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 point">
    <p:bg>
      <p:bgPr>
        <a:solidFill>
          <a:schemeClr val="accent3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oogle Shape;60;p28"/>
          <p:cNvGrpSpPr/>
          <p:nvPr/>
        </p:nvGrpSpPr>
        <p:grpSpPr>
          <a:xfrm>
            <a:off x="1107190" y="5558840"/>
            <a:ext cx="994351" cy="61101"/>
            <a:chOff x="4580561" y="2589004"/>
            <a:chExt cx="1064464" cy="25200"/>
          </a:xfrm>
        </p:grpSpPr>
        <p:sp>
          <p:nvSpPr>
            <p:cNvPr id="61" name="Google Shape;61;p2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2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3" name="Google Shape;63;p28"/>
          <p:cNvSpPr txBox="1"/>
          <p:nvPr>
            <p:ph type="title"/>
          </p:nvPr>
        </p:nvSpPr>
        <p:spPr>
          <a:xfrm>
            <a:off x="972600" y="1152400"/>
            <a:ext cx="9361600" cy="398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4" name="Google Shape;64;p28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 title and description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9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7" name="Google Shape;67;p29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68" name="Google Shape;68;p2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2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0" name="Google Shape;70;p29"/>
          <p:cNvSpPr txBox="1"/>
          <p:nvPr>
            <p:ph type="title"/>
          </p:nvPr>
        </p:nvSpPr>
        <p:spPr>
          <a:xfrm>
            <a:off x="973333" y="1758200"/>
            <a:ext cx="4401200" cy="224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1" name="Google Shape;71;p29"/>
          <p:cNvSpPr txBox="1"/>
          <p:nvPr>
            <p:ph idx="1" type="subTitle"/>
          </p:nvPr>
        </p:nvSpPr>
        <p:spPr>
          <a:xfrm>
            <a:off x="966600" y="4215367"/>
            <a:ext cx="4401200" cy="10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/>
        </p:txBody>
      </p:sp>
      <p:sp>
        <p:nvSpPr>
          <p:cNvPr id="72" name="Google Shape;72;p29"/>
          <p:cNvSpPr txBox="1"/>
          <p:nvPr>
            <p:ph idx="2" type="body"/>
          </p:nvPr>
        </p:nvSpPr>
        <p:spPr>
          <a:xfrm>
            <a:off x="6898967" y="1803500"/>
            <a:ext cx="4499200" cy="403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3" name="Google Shape;73;p29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/>
          <p:nvPr>
            <p:ph idx="1" type="body"/>
          </p:nvPr>
        </p:nvSpPr>
        <p:spPr>
          <a:xfrm>
            <a:off x="966600" y="5830068"/>
            <a:ext cx="10263200" cy="61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indent="-29845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30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/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11" name="Google Shape;11;p21"/>
          <p:cNvSpPr txBox="1"/>
          <p:nvPr>
            <p:ph idx="1" type="body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b="0" i="0" sz="13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2" name="Google Shape;12;p21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13.png"/><Relationship Id="rId5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Relationship Id="rId4" Type="http://schemas.openxmlformats.org/officeDocument/2006/relationships/image" Target="../media/image8.png"/><Relationship Id="rId5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/>
          <p:nvPr>
            <p:ph type="ctrTitle"/>
          </p:nvPr>
        </p:nvSpPr>
        <p:spPr>
          <a:xfrm>
            <a:off x="972600" y="1763267"/>
            <a:ext cx="10250800" cy="22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-US"/>
              <a:t>CSE 20 Discussion - Week 2</a:t>
            </a:r>
            <a:endParaRPr/>
          </a:p>
        </p:txBody>
      </p:sp>
      <p:sp>
        <p:nvSpPr>
          <p:cNvPr id="91" name="Google Shape;91;p1"/>
          <p:cNvSpPr txBox="1"/>
          <p:nvPr>
            <p:ph idx="1" type="subTitle"/>
          </p:nvPr>
        </p:nvSpPr>
        <p:spPr>
          <a:xfrm>
            <a:off x="972836" y="4230533"/>
            <a:ext cx="10250800" cy="7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 sz="3600"/>
              <a:t>Representing Numbers</a:t>
            </a:r>
            <a:endParaRPr sz="3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3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Problem 4</a:t>
            </a:r>
            <a:endParaRPr/>
          </a:p>
        </p:txBody>
      </p:sp>
      <p:sp>
        <p:nvSpPr>
          <p:cNvPr id="151" name="Google Shape;151;p13"/>
          <p:cNvSpPr txBox="1"/>
          <p:nvPr>
            <p:ph idx="1" type="body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/>
              <a:t>  </a:t>
            </a:r>
            <a:endParaRPr/>
          </a:p>
        </p:txBody>
      </p:sp>
      <p:graphicFrame>
        <p:nvGraphicFramePr>
          <p:cNvPr id="152" name="Google Shape;152;p13"/>
          <p:cNvGraphicFramePr/>
          <p:nvPr/>
        </p:nvGraphicFramePr>
        <p:xfrm>
          <a:off x="1243434" y="411720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{56DC333B-39AA-4671-8801-6FADCDB16378}</a:tableStyleId>
              </a:tblPr>
              <a:tblGrid>
                <a:gridCol w="4064000"/>
                <a:gridCol w="4064000"/>
              </a:tblGrid>
              <a:tr h="375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</a:tr>
              <a:tr h="375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</a:tr>
              <a:tr h="375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</a:tr>
              <a:tr h="375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</a:tr>
              <a:tr h="375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</a:tr>
              <a:tr h="379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153" name="Google Shape;153;p13"/>
          <p:cNvGraphicFramePr/>
          <p:nvPr/>
        </p:nvGraphicFramePr>
        <p:xfrm>
          <a:off x="10035098" y="411720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{56DC333B-39AA-4671-8801-6FADCDB16378}</a:tableStyleId>
              </a:tblPr>
              <a:tblGrid>
                <a:gridCol w="615000"/>
                <a:gridCol w="1087750"/>
              </a:tblGrid>
              <a:tr h="375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</a:tr>
              <a:tr h="375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</a:tr>
              <a:tr h="375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</a:tr>
              <a:tr h="375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</a:tr>
              <a:tr h="375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</a:tr>
              <a:tr h="379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5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Signed Representations: Sign Magnitude</a:t>
            </a:r>
            <a:endParaRPr/>
          </a:p>
        </p:txBody>
      </p:sp>
      <p:pic>
        <p:nvPicPr>
          <p:cNvPr id="159" name="Google Shape;159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2599" y="2882141"/>
            <a:ext cx="10251599" cy="15040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6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Signed Representations – 2’s Complement</a:t>
            </a:r>
            <a:endParaRPr/>
          </a:p>
        </p:txBody>
      </p:sp>
      <p:pic>
        <p:nvPicPr>
          <p:cNvPr id="165" name="Google Shape;165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9829" y="2890367"/>
            <a:ext cx="10692342" cy="21430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7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Problem 5</a:t>
            </a:r>
            <a:endParaRPr/>
          </a:p>
        </p:txBody>
      </p:sp>
      <p:sp>
        <p:nvSpPr>
          <p:cNvPr id="171" name="Google Shape;171;p17"/>
          <p:cNvSpPr txBox="1"/>
          <p:nvPr>
            <p:ph idx="1" type="body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19472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 sz="1800"/>
              <a:t>For each of the numbers below, write the number in:</a:t>
            </a:r>
            <a:endParaRPr/>
          </a:p>
          <a:p>
            <a:pPr indent="-204787" lvl="0" marL="608013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US" sz="1800"/>
              <a:t>sign-magnitude width 4</a:t>
            </a:r>
            <a:endParaRPr/>
          </a:p>
          <a:p>
            <a:pPr indent="-204787" lvl="0" marL="608013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US" sz="1800"/>
              <a:t>2’s complement width 4</a:t>
            </a:r>
            <a:endParaRPr/>
          </a:p>
          <a:p>
            <a:pPr indent="-122236" lvl="0" marL="608013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 sz="1800"/>
          </a:p>
          <a:p>
            <a:pPr indent="0" lvl="0" marL="19472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 sz="1800"/>
              <a:t>or determine that it is not possible.</a:t>
            </a:r>
            <a:endParaRPr/>
          </a:p>
          <a:p>
            <a:pPr indent="0" lvl="0" marL="19472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 sz="1800"/>
          </a:p>
          <a:p>
            <a:pPr indent="0" lvl="0" marL="19472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 sz="1800"/>
              <a:t>(a) 5</a:t>
            </a:r>
            <a:endParaRPr/>
          </a:p>
          <a:p>
            <a:pPr indent="0" lvl="0" marL="19472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 sz="1800"/>
              <a:t>(b) -7</a:t>
            </a:r>
            <a:endParaRPr/>
          </a:p>
          <a:p>
            <a:pPr indent="0" lvl="0" marL="19472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 sz="1800"/>
              <a:t>(c) -8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f1daa4ea66_0_0"/>
          <p:cNvSpPr txBox="1"/>
          <p:nvPr>
            <p:ph type="title"/>
          </p:nvPr>
        </p:nvSpPr>
        <p:spPr>
          <a:xfrm>
            <a:off x="972600" y="1758200"/>
            <a:ext cx="10251600" cy="71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Administrative Stuff	</a:t>
            </a:r>
            <a:endParaRPr/>
          </a:p>
        </p:txBody>
      </p:sp>
      <p:sp>
        <p:nvSpPr>
          <p:cNvPr id="98" name="Google Shape;98;gf1daa4ea66_0_0"/>
          <p:cNvSpPr txBox="1"/>
          <p:nvPr>
            <p:ph idx="1" type="body"/>
          </p:nvPr>
        </p:nvSpPr>
        <p:spPr>
          <a:xfrm>
            <a:off x="972600" y="2771833"/>
            <a:ext cx="10251600" cy="30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Discussions are not mandatory </a:t>
            </a:r>
            <a:endParaRPr sz="16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We have extended Homework submission deadline to tomorrow 8 am. </a:t>
            </a:r>
            <a:endParaRPr sz="16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HW2 is due October 12th at 11pm.</a:t>
            </a:r>
            <a:endParaRPr sz="16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Project Part 1 is due October 14th at 11pm..</a:t>
            </a:r>
            <a:endParaRPr sz="1600"/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-US" sz="1600"/>
              <a:t>See class website -&gt; Assignments -&gt; Project</a:t>
            </a:r>
            <a:endParaRPr sz="16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 sz="16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Agenda</a:t>
            </a:r>
            <a:endParaRPr/>
          </a:p>
        </p:txBody>
      </p:sp>
      <p:sp>
        <p:nvSpPr>
          <p:cNvPr id="104" name="Google Shape;104;p3"/>
          <p:cNvSpPr txBox="1"/>
          <p:nvPr>
            <p:ph idx="1" type="body"/>
          </p:nvPr>
        </p:nvSpPr>
        <p:spPr>
          <a:xfrm>
            <a:off x="972600" y="2771833"/>
            <a:ext cx="10251600" cy="30147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23926" l="-1721" r="0" t="-598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 </a:t>
            </a:r>
            <a:endParaRPr/>
          </a:p>
        </p:txBody>
      </p:sp>
      <p:sp>
        <p:nvSpPr>
          <p:cNvPr id="110" name="Google Shape;110;p4"/>
          <p:cNvSpPr txBox="1"/>
          <p:nvPr>
            <p:ph idx="1" type="body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-65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/>
              <a:t> </a:t>
            </a:r>
            <a:endParaRPr/>
          </a:p>
        </p:txBody>
      </p:sp>
      <p:pic>
        <p:nvPicPr>
          <p:cNvPr descr="Schematic&#10;&#10;Description automatically generated" id="111" name="Google Shape;111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944978" y="5395821"/>
            <a:ext cx="1985211" cy="1162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23926" l="-1721" r="0" t="-598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 </a:t>
            </a:r>
            <a:endParaRPr/>
          </a:p>
        </p:txBody>
      </p:sp>
      <p:sp>
        <p:nvSpPr>
          <p:cNvPr id="117" name="Google Shape;117;p5"/>
          <p:cNvSpPr txBox="1"/>
          <p:nvPr>
            <p:ph idx="1" type="body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-65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/>
              <a:t> </a:t>
            </a:r>
            <a:endParaRPr/>
          </a:p>
        </p:txBody>
      </p:sp>
      <p:pic>
        <p:nvPicPr>
          <p:cNvPr descr="Diagram, schematic&#10;&#10;Description automatically generated" id="118" name="Google Shape;118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030537" y="5750538"/>
            <a:ext cx="1891914" cy="11074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Problem 1</a:t>
            </a:r>
            <a:endParaRPr/>
          </a:p>
        </p:txBody>
      </p:sp>
      <p:sp>
        <p:nvSpPr>
          <p:cNvPr id="124" name="Google Shape;124;p6"/>
          <p:cNvSpPr txBox="1"/>
          <p:nvPr>
            <p:ph idx="1" type="body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8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Problem 2</a:t>
            </a:r>
            <a:endParaRPr/>
          </a:p>
        </p:txBody>
      </p:sp>
      <p:sp>
        <p:nvSpPr>
          <p:cNvPr id="130" name="Google Shape;130;p8"/>
          <p:cNvSpPr txBox="1"/>
          <p:nvPr>
            <p:ph idx="1" type="body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0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Problem 3</a:t>
            </a:r>
            <a:endParaRPr/>
          </a:p>
        </p:txBody>
      </p:sp>
      <p:sp>
        <p:nvSpPr>
          <p:cNvPr id="137" name="Google Shape;137;p10"/>
          <p:cNvSpPr txBox="1"/>
          <p:nvPr>
            <p:ph idx="1" type="body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19833" l="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/>
              <a:t> </a:t>
            </a:r>
            <a:endParaRPr/>
          </a:p>
        </p:txBody>
      </p:sp>
      <p:graphicFrame>
        <p:nvGraphicFramePr>
          <p:cNvPr id="138" name="Google Shape;138;p10"/>
          <p:cNvGraphicFramePr/>
          <p:nvPr/>
        </p:nvGraphicFramePr>
        <p:xfrm>
          <a:off x="1233910" y="366394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{56DC333B-39AA-4671-8801-6FADCDB16378}</a:tableStyleId>
              </a:tblPr>
              <a:tblGrid>
                <a:gridCol w="4064000"/>
                <a:gridCol w="4064000"/>
              </a:tblGrid>
              <a:tr h="375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</a:tr>
              <a:tr h="375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</a:tr>
              <a:tr h="375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</a:tr>
              <a:tr h="375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</a:tr>
              <a:tr h="375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2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Non-Whole Numbers</a:t>
            </a:r>
            <a:endParaRPr/>
          </a:p>
        </p:txBody>
      </p:sp>
      <p:sp>
        <p:nvSpPr>
          <p:cNvPr id="144" name="Google Shape;144;p12"/>
          <p:cNvSpPr txBox="1"/>
          <p:nvPr>
            <p:ph idx="1" type="body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532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/>
              <a:t>  </a:t>
            </a:r>
            <a:endParaRPr/>
          </a:p>
        </p:txBody>
      </p:sp>
      <p:pic>
        <p:nvPicPr>
          <p:cNvPr descr="A picture containing graphical user interface&#10;&#10;Description automatically generated" id="145" name="Google Shape;145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320401" y="5692830"/>
            <a:ext cx="7551198" cy="11651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2021-01-13T21:34:44Z</dcterms:created>
  <dc:creator>Dhiren</dc:creator>
</cp:coreProperties>
</file>