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y="6858000" cx="12192000"/>
  <p:notesSz cx="6858000" cy="9144000"/>
  <p:embeddedFontLst>
    <p:embeddedFont>
      <p:font typeface="Raleway"/>
      <p:regular r:id="rId26"/>
      <p:bold r:id="rId27"/>
      <p:italic r:id="rId28"/>
      <p:boldItalic r:id="rId29"/>
    </p:embeddedFont>
    <p:embeddedFont>
      <p:font typeface="Lato"/>
      <p:regular r:id="rId30"/>
      <p:bold r:id="rId31"/>
      <p:italic r:id="rId32"/>
      <p:boldItalic r:id="rId3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34" roundtripDataSignature="AMtx7mhbQL86rzyPvpBFMfSjxOFVcLiVl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3B518226-DD76-400B-81B5-2073618EC6BD}">
  <a:tblStyle styleId="{3B518226-DD76-400B-81B5-2073618EC6BD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9E9E9"/>
          </a:solidFill>
        </a:fill>
      </a:tcStyle>
    </a:wholeTbl>
    <a:band1H>
      <a:tcTxStyle b="off" i="off"/>
      <a:tcStyle>
        <a:fill>
          <a:solidFill>
            <a:srgbClr val="D0D0D0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D0D0D0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Raleway-regular.fntdata"/><Relationship Id="rId25" Type="http://schemas.openxmlformats.org/officeDocument/2006/relationships/slide" Target="slides/slide20.xml"/><Relationship Id="rId28" Type="http://schemas.openxmlformats.org/officeDocument/2006/relationships/font" Target="fonts/Raleway-italic.fntdata"/><Relationship Id="rId27" Type="http://schemas.openxmlformats.org/officeDocument/2006/relationships/font" Target="fonts/Raleway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Raleway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Lato-bold.fntdata"/><Relationship Id="rId30" Type="http://schemas.openxmlformats.org/officeDocument/2006/relationships/font" Target="fonts/Lato-regular.fntdata"/><Relationship Id="rId11" Type="http://schemas.openxmlformats.org/officeDocument/2006/relationships/slide" Target="slides/slide6.xml"/><Relationship Id="rId33" Type="http://schemas.openxmlformats.org/officeDocument/2006/relationships/font" Target="fonts/Lato-boldItalic.fntdata"/><Relationship Id="rId10" Type="http://schemas.openxmlformats.org/officeDocument/2006/relationships/slide" Target="slides/slide5.xml"/><Relationship Id="rId32" Type="http://schemas.openxmlformats.org/officeDocument/2006/relationships/font" Target="fonts/Lato-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34" Type="http://customschemas.google.com/relationships/presentationmetadata" Target="metadata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8" name="Google Shape;88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5" name="Google Shape;145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6" name="Google Shape;146;p1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3" name="Google Shape;153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9" name="Google Shape;159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6" name="Google Shape;166;p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2" name="Google Shape;172;p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8" name="Google Shape;178;p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4" name="Google Shape;184;p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0" name="Google Shape;190;p1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6" name="Google Shape;196;p1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02" name="Google Shape;202;p1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f1daa4ea66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" name="Google Shape;94;gf1daa4ea66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5" name="Google Shape;95;gf1daa4ea66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2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09" name="Google Shape;209;p2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7" name="Google Shape;107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4" name="Google Shape;114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1" name="Google Shape;121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7" name="Google Shape;127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3" name="Google Shape;133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9" name="Google Shape;139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lt2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2"/>
          <p:cNvSpPr/>
          <p:nvPr/>
        </p:nvSpPr>
        <p:spPr>
          <a:xfrm>
            <a:off x="0" y="0"/>
            <a:ext cx="12192000" cy="650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5" name="Google Shape;15;p22"/>
          <p:cNvGrpSpPr/>
          <p:nvPr/>
        </p:nvGrpSpPr>
        <p:grpSpPr>
          <a:xfrm>
            <a:off x="1107190" y="1588342"/>
            <a:ext cx="994351" cy="61101"/>
            <a:chOff x="4580561" y="2589004"/>
            <a:chExt cx="1064464" cy="25200"/>
          </a:xfrm>
        </p:grpSpPr>
        <p:sp>
          <p:nvSpPr>
            <p:cNvPr id="16" name="Google Shape;16;p2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" name="Google Shape;17;p2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8" name="Google Shape;18;p22"/>
          <p:cNvSpPr txBox="1"/>
          <p:nvPr>
            <p:ph type="ctrTitle"/>
          </p:nvPr>
        </p:nvSpPr>
        <p:spPr>
          <a:xfrm>
            <a:off x="972600" y="1763267"/>
            <a:ext cx="10250800" cy="22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5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5600">
                <a:solidFill>
                  <a:schemeClr val="dk2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5600">
                <a:solidFill>
                  <a:schemeClr val="dk2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5600">
                <a:solidFill>
                  <a:schemeClr val="dk2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5600">
                <a:solidFill>
                  <a:schemeClr val="dk2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5600">
                <a:solidFill>
                  <a:schemeClr val="dk2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5600">
                <a:solidFill>
                  <a:schemeClr val="dk2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5600">
                <a:solidFill>
                  <a:schemeClr val="dk2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5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9" name="Google Shape;19;p22"/>
          <p:cNvSpPr txBox="1"/>
          <p:nvPr>
            <p:ph idx="1" type="subTitle"/>
          </p:nvPr>
        </p:nvSpPr>
        <p:spPr>
          <a:xfrm>
            <a:off x="972836" y="4230533"/>
            <a:ext cx="10250800" cy="72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/>
        </p:txBody>
      </p:sp>
      <p:sp>
        <p:nvSpPr>
          <p:cNvPr id="20" name="Google Shape;20;p22"/>
          <p:cNvSpPr txBox="1"/>
          <p:nvPr>
            <p:ph idx="12" type="sldNum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 number">
    <p:bg>
      <p:bgPr>
        <a:solidFill>
          <a:schemeClr val="dk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" name="Google Shape;78;p31"/>
          <p:cNvGrpSpPr/>
          <p:nvPr/>
        </p:nvGrpSpPr>
        <p:grpSpPr>
          <a:xfrm>
            <a:off x="1107190" y="5558840"/>
            <a:ext cx="994351" cy="61101"/>
            <a:chOff x="4580561" y="2589004"/>
            <a:chExt cx="1064464" cy="25200"/>
          </a:xfrm>
        </p:grpSpPr>
        <p:sp>
          <p:nvSpPr>
            <p:cNvPr id="79" name="Google Shape;79;p3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" name="Google Shape;80;p3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81" name="Google Shape;81;p31"/>
          <p:cNvSpPr txBox="1"/>
          <p:nvPr>
            <p:ph type="title"/>
          </p:nvPr>
        </p:nvSpPr>
        <p:spPr>
          <a:xfrm>
            <a:off x="972600" y="978600"/>
            <a:ext cx="10251200" cy="165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2" name="Google Shape;82;p31"/>
          <p:cNvSpPr txBox="1"/>
          <p:nvPr>
            <p:ph idx="1" type="body"/>
          </p:nvPr>
        </p:nvSpPr>
        <p:spPr>
          <a:xfrm>
            <a:off x="972600" y="3030517"/>
            <a:ext cx="10251200" cy="210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3" name="Google Shape;83;p31"/>
          <p:cNvSpPr txBox="1"/>
          <p:nvPr>
            <p:ph idx="12" type="sldNum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32"/>
          <p:cNvSpPr txBox="1"/>
          <p:nvPr>
            <p:ph idx="12" type="sldNum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3"/>
          <p:cNvSpPr/>
          <p:nvPr/>
        </p:nvSpPr>
        <p:spPr>
          <a:xfrm>
            <a:off x="0" y="0"/>
            <a:ext cx="12192000" cy="650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3" name="Google Shape;23;p23"/>
          <p:cNvGrpSpPr/>
          <p:nvPr/>
        </p:nvGrpSpPr>
        <p:grpSpPr>
          <a:xfrm>
            <a:off x="1107190" y="1588342"/>
            <a:ext cx="994351" cy="61101"/>
            <a:chOff x="4580561" y="2589004"/>
            <a:chExt cx="1064464" cy="25200"/>
          </a:xfrm>
        </p:grpSpPr>
        <p:sp>
          <p:nvSpPr>
            <p:cNvPr id="24" name="Google Shape;24;p2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Google Shape;25;p2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6" name="Google Shape;26;p23"/>
          <p:cNvSpPr txBox="1"/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7" name="Google Shape;27;p23"/>
          <p:cNvSpPr txBox="1"/>
          <p:nvPr>
            <p:ph idx="1" type="body"/>
          </p:nvPr>
        </p:nvSpPr>
        <p:spPr>
          <a:xfrm>
            <a:off x="972600" y="2771833"/>
            <a:ext cx="10251600" cy="30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28" name="Google Shape;28;p23"/>
          <p:cNvSpPr txBox="1"/>
          <p:nvPr>
            <p:ph idx="12" type="sldNum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oogle Shape;30;p24"/>
          <p:cNvGrpSpPr/>
          <p:nvPr/>
        </p:nvGrpSpPr>
        <p:grpSpPr>
          <a:xfrm>
            <a:off x="1107190" y="1588342"/>
            <a:ext cx="994351" cy="61101"/>
            <a:chOff x="4580561" y="2589004"/>
            <a:chExt cx="1064464" cy="25200"/>
          </a:xfrm>
        </p:grpSpPr>
        <p:sp>
          <p:nvSpPr>
            <p:cNvPr id="31" name="Google Shape;31;p2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2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3" name="Google Shape;33;p24"/>
          <p:cNvSpPr txBox="1"/>
          <p:nvPr>
            <p:ph type="title"/>
          </p:nvPr>
        </p:nvSpPr>
        <p:spPr>
          <a:xfrm>
            <a:off x="972600" y="1763267"/>
            <a:ext cx="10251200" cy="20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4" name="Google Shape;34;p24"/>
          <p:cNvSpPr txBox="1"/>
          <p:nvPr>
            <p:ph idx="12" type="sldNum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5"/>
          <p:cNvSpPr/>
          <p:nvPr/>
        </p:nvSpPr>
        <p:spPr>
          <a:xfrm>
            <a:off x="0" y="0"/>
            <a:ext cx="12192000" cy="650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7" name="Google Shape;37;p25"/>
          <p:cNvGrpSpPr/>
          <p:nvPr/>
        </p:nvGrpSpPr>
        <p:grpSpPr>
          <a:xfrm>
            <a:off x="1107190" y="1588342"/>
            <a:ext cx="994351" cy="61101"/>
            <a:chOff x="4580561" y="2589004"/>
            <a:chExt cx="1064464" cy="25200"/>
          </a:xfrm>
        </p:grpSpPr>
        <p:sp>
          <p:nvSpPr>
            <p:cNvPr id="38" name="Google Shape;38;p2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Google Shape;39;p2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" name="Google Shape;40;p25"/>
          <p:cNvSpPr txBox="1"/>
          <p:nvPr>
            <p:ph type="title"/>
          </p:nvPr>
        </p:nvSpPr>
        <p:spPr>
          <a:xfrm>
            <a:off x="972600" y="1758200"/>
            <a:ext cx="10251200" cy="71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1" name="Google Shape;41;p25"/>
          <p:cNvSpPr txBox="1"/>
          <p:nvPr>
            <p:ph idx="1" type="body"/>
          </p:nvPr>
        </p:nvSpPr>
        <p:spPr>
          <a:xfrm>
            <a:off x="972433" y="2771833"/>
            <a:ext cx="5032400" cy="30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2" name="Google Shape;42;p25"/>
          <p:cNvSpPr txBox="1"/>
          <p:nvPr>
            <p:ph idx="2" type="body"/>
          </p:nvPr>
        </p:nvSpPr>
        <p:spPr>
          <a:xfrm>
            <a:off x="6191472" y="2771833"/>
            <a:ext cx="5032400" cy="30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3" name="Google Shape;43;p25"/>
          <p:cNvSpPr txBox="1"/>
          <p:nvPr>
            <p:ph idx="12" type="sldNum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6"/>
          <p:cNvSpPr/>
          <p:nvPr/>
        </p:nvSpPr>
        <p:spPr>
          <a:xfrm>
            <a:off x="0" y="0"/>
            <a:ext cx="12192000" cy="650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6" name="Google Shape;46;p26"/>
          <p:cNvGrpSpPr/>
          <p:nvPr/>
        </p:nvGrpSpPr>
        <p:grpSpPr>
          <a:xfrm>
            <a:off x="1107190" y="1588342"/>
            <a:ext cx="994351" cy="61101"/>
            <a:chOff x="4580561" y="2589004"/>
            <a:chExt cx="1064464" cy="25200"/>
          </a:xfrm>
        </p:grpSpPr>
        <p:sp>
          <p:nvSpPr>
            <p:cNvPr id="47" name="Google Shape;47;p2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" name="Google Shape;48;p2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" name="Google Shape;49;p26"/>
          <p:cNvSpPr txBox="1"/>
          <p:nvPr>
            <p:ph type="title"/>
          </p:nvPr>
        </p:nvSpPr>
        <p:spPr>
          <a:xfrm>
            <a:off x="972600" y="1758200"/>
            <a:ext cx="10251200" cy="71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0" name="Google Shape;50;p26"/>
          <p:cNvSpPr txBox="1"/>
          <p:nvPr>
            <p:ph idx="12" type="sldNum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 column tex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7"/>
          <p:cNvSpPr/>
          <p:nvPr/>
        </p:nvSpPr>
        <p:spPr>
          <a:xfrm>
            <a:off x="0" y="0"/>
            <a:ext cx="12192000" cy="650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3" name="Google Shape;53;p27"/>
          <p:cNvGrpSpPr/>
          <p:nvPr/>
        </p:nvGrpSpPr>
        <p:grpSpPr>
          <a:xfrm>
            <a:off x="1107190" y="1588342"/>
            <a:ext cx="994351" cy="61101"/>
            <a:chOff x="4580561" y="2589004"/>
            <a:chExt cx="1064464" cy="25200"/>
          </a:xfrm>
        </p:grpSpPr>
        <p:sp>
          <p:nvSpPr>
            <p:cNvPr id="54" name="Google Shape;54;p2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2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6" name="Google Shape;56;p27"/>
          <p:cNvSpPr txBox="1"/>
          <p:nvPr>
            <p:ph type="title"/>
          </p:nvPr>
        </p:nvSpPr>
        <p:spPr>
          <a:xfrm>
            <a:off x="973333" y="1758200"/>
            <a:ext cx="4401200" cy="184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7" name="Google Shape;57;p27"/>
          <p:cNvSpPr txBox="1"/>
          <p:nvPr>
            <p:ph idx="1" type="body"/>
          </p:nvPr>
        </p:nvSpPr>
        <p:spPr>
          <a:xfrm>
            <a:off x="961633" y="3708967"/>
            <a:ext cx="4401200" cy="213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8" name="Google Shape;58;p27"/>
          <p:cNvSpPr txBox="1"/>
          <p:nvPr>
            <p:ph idx="12" type="sldNum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 point">
    <p:bg>
      <p:bgPr>
        <a:solidFill>
          <a:schemeClr val="accent3"/>
        </a:solid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Google Shape;60;p28"/>
          <p:cNvGrpSpPr/>
          <p:nvPr/>
        </p:nvGrpSpPr>
        <p:grpSpPr>
          <a:xfrm>
            <a:off x="1107190" y="5558840"/>
            <a:ext cx="994351" cy="61101"/>
            <a:chOff x="4580561" y="2589004"/>
            <a:chExt cx="1064464" cy="25200"/>
          </a:xfrm>
        </p:grpSpPr>
        <p:sp>
          <p:nvSpPr>
            <p:cNvPr id="61" name="Google Shape;61;p2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" name="Google Shape;62;p2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3" name="Google Shape;63;p28"/>
          <p:cNvSpPr txBox="1"/>
          <p:nvPr>
            <p:ph type="title"/>
          </p:nvPr>
        </p:nvSpPr>
        <p:spPr>
          <a:xfrm>
            <a:off x="972600" y="1152400"/>
            <a:ext cx="9361600" cy="398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4" name="Google Shape;64;p28"/>
          <p:cNvSpPr txBox="1"/>
          <p:nvPr>
            <p:ph idx="12" type="sldNum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 title and description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9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67" name="Google Shape;67;p29"/>
          <p:cNvGrpSpPr/>
          <p:nvPr/>
        </p:nvGrpSpPr>
        <p:grpSpPr>
          <a:xfrm>
            <a:off x="1107190" y="1588342"/>
            <a:ext cx="994351" cy="61101"/>
            <a:chOff x="4580561" y="2589004"/>
            <a:chExt cx="1064464" cy="25200"/>
          </a:xfrm>
        </p:grpSpPr>
        <p:sp>
          <p:nvSpPr>
            <p:cNvPr id="68" name="Google Shape;68;p2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" name="Google Shape;69;p2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0" name="Google Shape;70;p29"/>
          <p:cNvSpPr txBox="1"/>
          <p:nvPr>
            <p:ph type="title"/>
          </p:nvPr>
        </p:nvSpPr>
        <p:spPr>
          <a:xfrm>
            <a:off x="973333" y="1758200"/>
            <a:ext cx="4401200" cy="224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3466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71" name="Google Shape;71;p29"/>
          <p:cNvSpPr txBox="1"/>
          <p:nvPr>
            <p:ph idx="1" type="subTitle"/>
          </p:nvPr>
        </p:nvSpPr>
        <p:spPr>
          <a:xfrm>
            <a:off x="966600" y="4215367"/>
            <a:ext cx="4401200" cy="101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/>
        </p:txBody>
      </p:sp>
      <p:sp>
        <p:nvSpPr>
          <p:cNvPr id="72" name="Google Shape;72;p29"/>
          <p:cNvSpPr txBox="1"/>
          <p:nvPr>
            <p:ph idx="2" type="body"/>
          </p:nvPr>
        </p:nvSpPr>
        <p:spPr>
          <a:xfrm>
            <a:off x="6898967" y="1803500"/>
            <a:ext cx="4499200" cy="403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3" name="Google Shape;73;p29"/>
          <p:cNvSpPr txBox="1"/>
          <p:nvPr>
            <p:ph idx="12" type="sldNum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0"/>
          <p:cNvSpPr txBox="1"/>
          <p:nvPr>
            <p:ph idx="1" type="body"/>
          </p:nvPr>
        </p:nvSpPr>
        <p:spPr>
          <a:xfrm>
            <a:off x="966600" y="5830068"/>
            <a:ext cx="10263200" cy="61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indent="-29845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6" name="Google Shape;76;p30"/>
          <p:cNvSpPr txBox="1"/>
          <p:nvPr>
            <p:ph idx="12" type="sldNum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1"/>
          <p:cNvSpPr txBox="1"/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Raleway"/>
              <a:buNone/>
              <a:defRPr b="1" i="0" sz="2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Raleway"/>
              <a:buNone/>
              <a:defRPr b="1" i="0" sz="2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Raleway"/>
              <a:buNone/>
              <a:defRPr b="1" i="0" sz="2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Raleway"/>
              <a:buNone/>
              <a:defRPr b="1" i="0" sz="2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Raleway"/>
              <a:buNone/>
              <a:defRPr b="1" i="0" sz="2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Raleway"/>
              <a:buNone/>
              <a:defRPr b="1" i="0" sz="2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Raleway"/>
              <a:buNone/>
              <a:defRPr b="1" i="0" sz="2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Raleway"/>
              <a:buNone/>
              <a:defRPr b="1" i="0" sz="2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Raleway"/>
              <a:buNone/>
              <a:defRPr b="1" i="0" sz="2800" u="none" cap="none" strike="noStrik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11" name="Google Shape;11;p21"/>
          <p:cNvSpPr txBox="1"/>
          <p:nvPr>
            <p:ph idx="1" type="body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b="0" i="0" sz="13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b="0" i="0" sz="11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b="0" i="0" sz="11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b="0" i="0" sz="11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b="0" i="0" sz="11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b="0" i="0" sz="11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b="0" i="0" sz="11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b="0" i="0" sz="11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■"/>
              <a:defRPr b="0" i="0" sz="1100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12" name="Google Shape;12;p21"/>
          <p:cNvSpPr txBox="1"/>
          <p:nvPr>
            <p:ph idx="12" type="sldNum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33"/>
              <a:buFont typeface="Lato"/>
              <a:buNone/>
              <a:defRPr b="0" i="0" sz="1333" u="none" cap="none" strike="noStrik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8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7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0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4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5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3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2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2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9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8.png"/><Relationship Id="rId4" Type="http://schemas.openxmlformats.org/officeDocument/2006/relationships/image" Target="../media/image12.png"/><Relationship Id="rId5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1.png"/><Relationship Id="rId4" Type="http://schemas.openxmlformats.org/officeDocument/2006/relationships/image" Target="../media/image3.png"/><Relationship Id="rId5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9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7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6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"/>
          <p:cNvSpPr txBox="1"/>
          <p:nvPr>
            <p:ph type="ctrTitle"/>
          </p:nvPr>
        </p:nvSpPr>
        <p:spPr>
          <a:xfrm>
            <a:off x="972600" y="1763267"/>
            <a:ext cx="10250800" cy="22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en-US"/>
              <a:t>CSE 20 Discussion - Week 2</a:t>
            </a:r>
            <a:endParaRPr/>
          </a:p>
        </p:txBody>
      </p:sp>
      <p:sp>
        <p:nvSpPr>
          <p:cNvPr id="91" name="Google Shape;91;p1"/>
          <p:cNvSpPr txBox="1"/>
          <p:nvPr>
            <p:ph idx="1" type="subTitle"/>
          </p:nvPr>
        </p:nvSpPr>
        <p:spPr>
          <a:xfrm>
            <a:off x="972836" y="4230533"/>
            <a:ext cx="10250800" cy="7216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en-US" sz="3600"/>
              <a:t>Representing Numbers</a:t>
            </a:r>
            <a:endParaRPr sz="36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0"/>
          <p:cNvSpPr txBox="1"/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</a:pPr>
            <a:r>
              <a:rPr lang="en-US"/>
              <a:t>Problem 3</a:t>
            </a:r>
            <a:endParaRPr/>
          </a:p>
        </p:txBody>
      </p:sp>
      <p:sp>
        <p:nvSpPr>
          <p:cNvPr id="149" name="Google Shape;149;p10"/>
          <p:cNvSpPr txBox="1"/>
          <p:nvPr>
            <p:ph idx="1" type="body"/>
          </p:nvPr>
        </p:nvSpPr>
        <p:spPr>
          <a:xfrm>
            <a:off x="972600" y="2771833"/>
            <a:ext cx="10251600" cy="30148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-19833" l="0" r="0" t="0"/>
            </a:stretch>
          </a:blip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-US"/>
              <a:t> </a:t>
            </a:r>
            <a:endParaRPr/>
          </a:p>
        </p:txBody>
      </p:sp>
      <p:graphicFrame>
        <p:nvGraphicFramePr>
          <p:cNvPr id="150" name="Google Shape;150;p10"/>
          <p:cNvGraphicFramePr/>
          <p:nvPr/>
        </p:nvGraphicFramePr>
        <p:xfrm>
          <a:off x="1233910" y="366394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{3B518226-DD76-400B-81B5-2073618EC6BD}</a:tableStyleId>
              </a:tblPr>
              <a:tblGrid>
                <a:gridCol w="4064000"/>
                <a:gridCol w="4064000"/>
              </a:tblGrid>
              <a:tr h="3759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67"/>
                        <a:buFont typeface="Arial"/>
                        <a:buNone/>
                      </a:pPr>
                      <a:r>
                        <a:t/>
                      </a:r>
                      <a:endParaRPr sz="1867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67"/>
                        <a:buFont typeface="Arial"/>
                        <a:buNone/>
                      </a:pPr>
                      <a:r>
                        <a:t/>
                      </a:r>
                      <a:endParaRPr sz="1867" u="none" cap="none" strike="noStrike"/>
                    </a:p>
                  </a:txBody>
                  <a:tcPr marT="45725" marB="45725" marR="91450" marL="91450"/>
                </a:tc>
              </a:tr>
              <a:tr h="3759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67"/>
                        <a:buFont typeface="Arial"/>
                        <a:buNone/>
                      </a:pPr>
                      <a:r>
                        <a:t/>
                      </a:r>
                      <a:endParaRPr sz="1867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67"/>
                        <a:buFont typeface="Arial"/>
                        <a:buNone/>
                      </a:pPr>
                      <a:r>
                        <a:t/>
                      </a:r>
                      <a:endParaRPr sz="1867" u="none" cap="none" strike="noStrike"/>
                    </a:p>
                  </a:txBody>
                  <a:tcPr marT="45725" marB="45725" marR="91450" marL="91450"/>
                </a:tc>
              </a:tr>
              <a:tr h="3759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67"/>
                        <a:buFont typeface="Arial"/>
                        <a:buNone/>
                      </a:pPr>
                      <a:r>
                        <a:t/>
                      </a:r>
                      <a:endParaRPr sz="1867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67"/>
                        <a:buFont typeface="Arial"/>
                        <a:buNone/>
                      </a:pPr>
                      <a:r>
                        <a:t/>
                      </a:r>
                      <a:endParaRPr sz="1867" u="none" cap="none" strike="noStrike"/>
                    </a:p>
                  </a:txBody>
                  <a:tcPr marT="45725" marB="45725" marR="91450" marL="91450"/>
                </a:tc>
              </a:tr>
              <a:tr h="3759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67"/>
                        <a:buFont typeface="Arial"/>
                        <a:buNone/>
                      </a:pPr>
                      <a:r>
                        <a:t/>
                      </a:r>
                      <a:endParaRPr sz="1867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67"/>
                        <a:buFont typeface="Arial"/>
                        <a:buNone/>
                      </a:pPr>
                      <a:r>
                        <a:t/>
                      </a:r>
                      <a:endParaRPr sz="1867" u="none" cap="none" strike="noStrike"/>
                    </a:p>
                  </a:txBody>
                  <a:tcPr marT="45725" marB="45725" marR="91450" marL="91450"/>
                </a:tc>
              </a:tr>
              <a:tr h="3759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67"/>
                        <a:buFont typeface="Arial"/>
                        <a:buNone/>
                      </a:pPr>
                      <a:r>
                        <a:t/>
                      </a:r>
                      <a:endParaRPr sz="1867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67"/>
                        <a:buFont typeface="Arial"/>
                        <a:buNone/>
                      </a:pPr>
                      <a:r>
                        <a:t/>
                      </a:r>
                      <a:endParaRPr sz="1867" u="none" cap="none" strike="noStrike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1"/>
          <p:cNvSpPr txBox="1"/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</a:pPr>
            <a:r>
              <a:rPr lang="en-US"/>
              <a:t>Problem 3</a:t>
            </a:r>
            <a:endParaRPr/>
          </a:p>
        </p:txBody>
      </p:sp>
      <p:sp>
        <p:nvSpPr>
          <p:cNvPr id="156" name="Google Shape;156;p11"/>
          <p:cNvSpPr txBox="1"/>
          <p:nvPr>
            <p:ph idx="1" type="body"/>
          </p:nvPr>
        </p:nvSpPr>
        <p:spPr>
          <a:xfrm>
            <a:off x="972600" y="2771833"/>
            <a:ext cx="10251600" cy="30148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-US"/>
              <a:t> 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2"/>
          <p:cNvSpPr txBox="1"/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</a:pPr>
            <a:r>
              <a:rPr lang="en-US"/>
              <a:t>Non-Whole Numbers</a:t>
            </a:r>
            <a:endParaRPr/>
          </a:p>
        </p:txBody>
      </p:sp>
      <p:sp>
        <p:nvSpPr>
          <p:cNvPr id="162" name="Google Shape;162;p12"/>
          <p:cNvSpPr txBox="1"/>
          <p:nvPr>
            <p:ph idx="1" type="body"/>
          </p:nvPr>
        </p:nvSpPr>
        <p:spPr>
          <a:xfrm>
            <a:off x="972600" y="2771833"/>
            <a:ext cx="10251600" cy="30148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-532" r="0" t="0"/>
            </a:stretch>
          </a:blip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-US"/>
              <a:t>  </a:t>
            </a:r>
            <a:endParaRPr/>
          </a:p>
        </p:txBody>
      </p:sp>
      <p:pic>
        <p:nvPicPr>
          <p:cNvPr descr="A picture containing graphical user interface&#10;&#10;Description automatically generated" id="163" name="Google Shape;163;p1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320401" y="5692830"/>
            <a:ext cx="7551198" cy="11651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3"/>
          <p:cNvSpPr txBox="1"/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</a:pPr>
            <a:r>
              <a:rPr lang="en-US"/>
              <a:t>Problem 4</a:t>
            </a:r>
            <a:endParaRPr/>
          </a:p>
        </p:txBody>
      </p:sp>
      <p:sp>
        <p:nvSpPr>
          <p:cNvPr id="169" name="Google Shape;169;p13"/>
          <p:cNvSpPr txBox="1"/>
          <p:nvPr>
            <p:ph idx="1" type="body"/>
          </p:nvPr>
        </p:nvSpPr>
        <p:spPr>
          <a:xfrm>
            <a:off x="972600" y="2771833"/>
            <a:ext cx="10251600" cy="30148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-US"/>
              <a:t>  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4"/>
          <p:cNvSpPr txBox="1"/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</a:pPr>
            <a:r>
              <a:rPr lang="en-US"/>
              <a:t>Problem 4</a:t>
            </a:r>
            <a:endParaRPr/>
          </a:p>
        </p:txBody>
      </p:sp>
      <p:sp>
        <p:nvSpPr>
          <p:cNvPr id="175" name="Google Shape;175;p14"/>
          <p:cNvSpPr txBox="1"/>
          <p:nvPr>
            <p:ph idx="1" type="body"/>
          </p:nvPr>
        </p:nvSpPr>
        <p:spPr>
          <a:xfrm>
            <a:off x="972600" y="2771833"/>
            <a:ext cx="10251600" cy="30148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-US"/>
              <a:t>  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5"/>
          <p:cNvSpPr txBox="1"/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</a:pPr>
            <a:r>
              <a:rPr lang="en-US"/>
              <a:t>Signed Representations: Sign Magnitude</a:t>
            </a:r>
            <a:endParaRPr/>
          </a:p>
        </p:txBody>
      </p:sp>
      <p:pic>
        <p:nvPicPr>
          <p:cNvPr id="181" name="Google Shape;181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2599" y="2882141"/>
            <a:ext cx="10251599" cy="15040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6"/>
          <p:cNvSpPr txBox="1"/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</a:pPr>
            <a:r>
              <a:rPr lang="en-US"/>
              <a:t>Signed Representations – 2’s Complement</a:t>
            </a:r>
            <a:endParaRPr/>
          </a:p>
        </p:txBody>
      </p:sp>
      <p:pic>
        <p:nvPicPr>
          <p:cNvPr id="187" name="Google Shape;187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49829" y="2890367"/>
            <a:ext cx="10692342" cy="21430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7"/>
          <p:cNvSpPr txBox="1"/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</a:pPr>
            <a:r>
              <a:rPr lang="en-US"/>
              <a:t>Problem 5</a:t>
            </a:r>
            <a:endParaRPr/>
          </a:p>
        </p:txBody>
      </p:sp>
      <p:sp>
        <p:nvSpPr>
          <p:cNvPr id="193" name="Google Shape;193;p17"/>
          <p:cNvSpPr txBox="1"/>
          <p:nvPr>
            <p:ph idx="1" type="body"/>
          </p:nvPr>
        </p:nvSpPr>
        <p:spPr>
          <a:xfrm>
            <a:off x="972600" y="2771833"/>
            <a:ext cx="10251600" cy="30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194729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-US" sz="1800"/>
              <a:t>For each of the numbers below, write the number in:</a:t>
            </a:r>
            <a:endParaRPr/>
          </a:p>
          <a:p>
            <a:pPr indent="-204787" lvl="0" marL="608013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US" sz="1800"/>
              <a:t>sign-magnitude width 4</a:t>
            </a:r>
            <a:endParaRPr/>
          </a:p>
          <a:p>
            <a:pPr indent="-204787" lvl="0" marL="608013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US" sz="1800"/>
              <a:t>2’s complement width 4</a:t>
            </a:r>
            <a:endParaRPr/>
          </a:p>
          <a:p>
            <a:pPr indent="-122236" lvl="0" marL="608013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t/>
            </a:r>
            <a:endParaRPr sz="1800"/>
          </a:p>
          <a:p>
            <a:pPr indent="0" lvl="0" marL="194729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-US" sz="1800"/>
              <a:t>or determine that it is not possible.</a:t>
            </a:r>
            <a:endParaRPr/>
          </a:p>
          <a:p>
            <a:pPr indent="0" lvl="0" marL="194729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t/>
            </a:r>
            <a:endParaRPr sz="1800"/>
          </a:p>
          <a:p>
            <a:pPr indent="0" lvl="0" marL="194729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-US" sz="1800"/>
              <a:t>(a) 5</a:t>
            </a:r>
            <a:endParaRPr/>
          </a:p>
          <a:p>
            <a:pPr indent="0" lvl="0" marL="194729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-US" sz="1800"/>
              <a:t>(b) -7</a:t>
            </a:r>
            <a:endParaRPr/>
          </a:p>
          <a:p>
            <a:pPr indent="0" lvl="0" marL="194729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-US" sz="1800"/>
              <a:t>(c) -8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8"/>
          <p:cNvSpPr txBox="1"/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</a:pPr>
            <a:r>
              <a:rPr lang="en-US"/>
              <a:t>Problem 5a</a:t>
            </a:r>
            <a:endParaRPr/>
          </a:p>
        </p:txBody>
      </p:sp>
      <p:sp>
        <p:nvSpPr>
          <p:cNvPr id="199" name="Google Shape;199;p18"/>
          <p:cNvSpPr txBox="1"/>
          <p:nvPr>
            <p:ph idx="1" type="body"/>
          </p:nvPr>
        </p:nvSpPr>
        <p:spPr>
          <a:xfrm>
            <a:off x="972600" y="2771833"/>
            <a:ext cx="10251600" cy="30148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-29547" l="0" r="0" t="0"/>
            </a:stretch>
          </a:blip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-US"/>
              <a:t> 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9"/>
          <p:cNvSpPr txBox="1"/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</a:pPr>
            <a:r>
              <a:rPr lang="en-US"/>
              <a:t>Problem 5b</a:t>
            </a:r>
            <a:endParaRPr/>
          </a:p>
        </p:txBody>
      </p:sp>
      <p:sp>
        <p:nvSpPr>
          <p:cNvPr id="205" name="Google Shape;205;p19"/>
          <p:cNvSpPr txBox="1"/>
          <p:nvPr>
            <p:ph idx="1" type="body"/>
          </p:nvPr>
        </p:nvSpPr>
        <p:spPr>
          <a:xfrm>
            <a:off x="972600" y="2771833"/>
            <a:ext cx="10251600" cy="30148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-9913" l="0" r="0" t="0"/>
            </a:stretch>
          </a:blip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-US"/>
              <a:t> </a:t>
            </a:r>
            <a:endParaRPr/>
          </a:p>
        </p:txBody>
      </p:sp>
      <p:sp>
        <p:nvSpPr>
          <p:cNvPr id="206" name="Google Shape;206;p19"/>
          <p:cNvSpPr txBox="1"/>
          <p:nvPr/>
        </p:nvSpPr>
        <p:spPr>
          <a:xfrm>
            <a:off x="1224125" y="4522575"/>
            <a:ext cx="9569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Lato"/>
                <a:ea typeface="Lato"/>
                <a:cs typeface="Lato"/>
                <a:sym typeface="Lato"/>
              </a:rPr>
              <a:t>2s Complement width 4:      [1001]</a:t>
            </a:r>
            <a:r>
              <a:rPr baseline="-25000" lang="en-US">
                <a:latin typeface="Lato"/>
                <a:ea typeface="Lato"/>
                <a:cs typeface="Lato"/>
                <a:sym typeface="Lato"/>
              </a:rPr>
              <a:t>2c,4</a:t>
            </a:r>
            <a:r>
              <a:rPr lang="en-US">
                <a:latin typeface="Lato"/>
                <a:ea typeface="Lato"/>
                <a:cs typeface="Lato"/>
                <a:sym typeface="Lato"/>
              </a:rPr>
              <a:t>       </a:t>
            </a:r>
            <a:r>
              <a:rPr lang="en-US">
                <a:latin typeface="Lato"/>
                <a:ea typeface="Lato"/>
                <a:cs typeface="Lato"/>
                <a:sym typeface="Lato"/>
              </a:rPr>
              <a:t>  Sign Magnitude width 4 of 7 is [0111]</a:t>
            </a:r>
            <a:r>
              <a:rPr baseline="-25000" lang="en-US">
                <a:latin typeface="Lato"/>
                <a:ea typeface="Lato"/>
                <a:cs typeface="Lato"/>
                <a:sym typeface="Lato"/>
              </a:rPr>
              <a:t>s,4</a:t>
            </a:r>
            <a:r>
              <a:rPr lang="en-US">
                <a:latin typeface="Lato"/>
                <a:ea typeface="Lato"/>
                <a:cs typeface="Lato"/>
                <a:sym typeface="Lato"/>
              </a:rPr>
              <a:t>.  From there flip the digits and add 1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f1daa4ea66_0_0"/>
          <p:cNvSpPr txBox="1"/>
          <p:nvPr>
            <p:ph type="title"/>
          </p:nvPr>
        </p:nvSpPr>
        <p:spPr>
          <a:xfrm>
            <a:off x="972600" y="1758200"/>
            <a:ext cx="10251600" cy="71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/>
              <a:t>Administrative Stuff	</a:t>
            </a:r>
            <a:endParaRPr/>
          </a:p>
        </p:txBody>
      </p:sp>
      <p:sp>
        <p:nvSpPr>
          <p:cNvPr id="98" name="Google Shape;98;gf1daa4ea66_0_0"/>
          <p:cNvSpPr txBox="1"/>
          <p:nvPr>
            <p:ph idx="1" type="body"/>
          </p:nvPr>
        </p:nvSpPr>
        <p:spPr>
          <a:xfrm>
            <a:off x="972600" y="2771833"/>
            <a:ext cx="10251600" cy="301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US" sz="1600"/>
              <a:t>Discussions are not mandatory </a:t>
            </a:r>
            <a:endParaRPr sz="1600"/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US" sz="1600"/>
              <a:t>We have extended Homework submission deadline to tomorrow 8 am. </a:t>
            </a:r>
            <a:endParaRPr sz="1600"/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US" sz="1600"/>
              <a:t>HW2 is due October 12th at 11pm.</a:t>
            </a:r>
            <a:endParaRPr sz="1600"/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US" sz="1600"/>
              <a:t>Project Part 1 is due October 14th at 11pm..</a:t>
            </a:r>
            <a:endParaRPr sz="1600"/>
          </a:p>
          <a:p>
            <a:pPr indent="-3302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-US" sz="1600"/>
              <a:t>See class website -&gt; Assignments -&gt; Project</a:t>
            </a:r>
            <a:endParaRPr sz="16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t/>
            </a:r>
            <a:endParaRPr sz="1600"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20"/>
          <p:cNvSpPr txBox="1"/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</a:pPr>
            <a:r>
              <a:rPr lang="en-US"/>
              <a:t>Problem 5c</a:t>
            </a:r>
            <a:endParaRPr/>
          </a:p>
        </p:txBody>
      </p:sp>
      <p:sp>
        <p:nvSpPr>
          <p:cNvPr id="212" name="Google Shape;212;p20"/>
          <p:cNvSpPr txBox="1"/>
          <p:nvPr>
            <p:ph idx="1" type="body"/>
          </p:nvPr>
        </p:nvSpPr>
        <p:spPr>
          <a:xfrm>
            <a:off x="972600" y="2771833"/>
            <a:ext cx="10251600" cy="30147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-28134" l="0" r="0" t="0"/>
            </a:stretch>
          </a:blip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-US"/>
              <a:t>  </a:t>
            </a:r>
            <a:endParaRPr/>
          </a:p>
        </p:txBody>
      </p:sp>
      <p:sp>
        <p:nvSpPr>
          <p:cNvPr id="213" name="Google Shape;213;p20"/>
          <p:cNvSpPr txBox="1"/>
          <p:nvPr/>
        </p:nvSpPr>
        <p:spPr>
          <a:xfrm>
            <a:off x="1147650" y="4293150"/>
            <a:ext cx="4740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Lato"/>
                <a:ea typeface="Lato"/>
                <a:cs typeface="Lato"/>
                <a:sym typeface="Lato"/>
              </a:rPr>
              <a:t>2s Complement width 4: </a:t>
            </a:r>
            <a:r>
              <a:rPr lang="en-US">
                <a:latin typeface="Lato"/>
                <a:ea typeface="Lato"/>
                <a:cs typeface="Lato"/>
                <a:sym typeface="Lato"/>
              </a:rPr>
              <a:t>[1000]</a:t>
            </a:r>
            <a:r>
              <a:rPr baseline="-25000" lang="en-US">
                <a:latin typeface="Lato"/>
                <a:ea typeface="Lato"/>
                <a:cs typeface="Lato"/>
                <a:sym typeface="Lato"/>
              </a:rPr>
              <a:t>2c,4</a:t>
            </a:r>
            <a:r>
              <a:rPr lang="en-US">
                <a:latin typeface="Lato"/>
                <a:ea typeface="Lato"/>
                <a:cs typeface="Lato"/>
                <a:sym typeface="Lato"/>
              </a:rPr>
              <a:t>   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"/>
          <p:cNvSpPr txBox="1"/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</a:pPr>
            <a:r>
              <a:rPr lang="en-US"/>
              <a:t>Agenda</a:t>
            </a:r>
            <a:endParaRPr/>
          </a:p>
        </p:txBody>
      </p:sp>
      <p:sp>
        <p:nvSpPr>
          <p:cNvPr id="104" name="Google Shape;104;p3"/>
          <p:cNvSpPr txBox="1"/>
          <p:nvPr>
            <p:ph idx="1" type="body"/>
          </p:nvPr>
        </p:nvSpPr>
        <p:spPr>
          <a:xfrm>
            <a:off x="972600" y="2771833"/>
            <a:ext cx="10251600" cy="30147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-US"/>
              <a:t> 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"/>
          <p:cNvSpPr txBox="1"/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-23926" l="-1721" r="0" t="-5980"/>
            </a:stretch>
          </a:blip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</a:pPr>
            <a:r>
              <a:rPr lang="en-US"/>
              <a:t> </a:t>
            </a:r>
            <a:endParaRPr/>
          </a:p>
        </p:txBody>
      </p:sp>
      <p:sp>
        <p:nvSpPr>
          <p:cNvPr id="110" name="Google Shape;110;p4"/>
          <p:cNvSpPr txBox="1"/>
          <p:nvPr>
            <p:ph idx="1" type="body"/>
          </p:nvPr>
        </p:nvSpPr>
        <p:spPr>
          <a:xfrm>
            <a:off x="972600" y="2771833"/>
            <a:ext cx="10251600" cy="301480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0" l="-650" r="0" t="0"/>
            </a:stretch>
          </a:blip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-US"/>
              <a:t> </a:t>
            </a:r>
            <a:endParaRPr/>
          </a:p>
        </p:txBody>
      </p:sp>
      <p:pic>
        <p:nvPicPr>
          <p:cNvPr descr="Schematic&#10;&#10;Description automatically generated" id="111" name="Google Shape;111;p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944978" y="5395821"/>
            <a:ext cx="1985211" cy="1162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"/>
          <p:cNvSpPr txBox="1"/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-23926" l="-1721" r="0" t="-5980"/>
            </a:stretch>
          </a:blip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</a:pPr>
            <a:r>
              <a:rPr lang="en-US"/>
              <a:t> </a:t>
            </a:r>
            <a:endParaRPr/>
          </a:p>
        </p:txBody>
      </p:sp>
      <p:sp>
        <p:nvSpPr>
          <p:cNvPr id="117" name="Google Shape;117;p5"/>
          <p:cNvSpPr txBox="1"/>
          <p:nvPr>
            <p:ph idx="1" type="body"/>
          </p:nvPr>
        </p:nvSpPr>
        <p:spPr>
          <a:xfrm>
            <a:off x="972600" y="2771833"/>
            <a:ext cx="10251600" cy="301480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0" l="-650" r="0" t="0"/>
            </a:stretch>
          </a:blip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-US"/>
              <a:t> </a:t>
            </a:r>
            <a:endParaRPr/>
          </a:p>
        </p:txBody>
      </p:sp>
      <p:pic>
        <p:nvPicPr>
          <p:cNvPr descr="Diagram, schematic&#10;&#10;Description automatically generated" id="118" name="Google Shape;118;p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030537" y="5750538"/>
            <a:ext cx="1891914" cy="11074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6"/>
          <p:cNvSpPr txBox="1"/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</a:pPr>
            <a:r>
              <a:rPr lang="en-US"/>
              <a:t>Problem 1</a:t>
            </a:r>
            <a:endParaRPr/>
          </a:p>
        </p:txBody>
      </p:sp>
      <p:sp>
        <p:nvSpPr>
          <p:cNvPr id="124" name="Google Shape;124;p6"/>
          <p:cNvSpPr txBox="1"/>
          <p:nvPr>
            <p:ph idx="1" type="body"/>
          </p:nvPr>
        </p:nvSpPr>
        <p:spPr>
          <a:xfrm>
            <a:off x="972600" y="2771833"/>
            <a:ext cx="10251600" cy="30148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-US"/>
              <a:t> 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7"/>
          <p:cNvSpPr txBox="1"/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</a:pPr>
            <a:r>
              <a:rPr lang="en-US"/>
              <a:t>Problem 1</a:t>
            </a:r>
            <a:endParaRPr/>
          </a:p>
        </p:txBody>
      </p:sp>
      <p:sp>
        <p:nvSpPr>
          <p:cNvPr id="130" name="Google Shape;130;p7"/>
          <p:cNvSpPr txBox="1"/>
          <p:nvPr>
            <p:ph idx="1" type="body"/>
          </p:nvPr>
        </p:nvSpPr>
        <p:spPr>
          <a:xfrm>
            <a:off x="972600" y="2771833"/>
            <a:ext cx="10251600" cy="30147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-19836" l="0" r="0" t="0"/>
            </a:stretch>
          </a:blip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-US"/>
              <a:t> 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8"/>
          <p:cNvSpPr txBox="1"/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</a:pPr>
            <a:r>
              <a:rPr lang="en-US"/>
              <a:t>Problem 2</a:t>
            </a:r>
            <a:endParaRPr/>
          </a:p>
        </p:txBody>
      </p:sp>
      <p:sp>
        <p:nvSpPr>
          <p:cNvPr id="136" name="Google Shape;136;p8"/>
          <p:cNvSpPr txBox="1"/>
          <p:nvPr>
            <p:ph idx="1" type="body"/>
          </p:nvPr>
        </p:nvSpPr>
        <p:spPr>
          <a:xfrm>
            <a:off x="972600" y="2771833"/>
            <a:ext cx="10251600" cy="30148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-US"/>
              <a:t> 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9"/>
          <p:cNvSpPr txBox="1"/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</a:pPr>
            <a:r>
              <a:rPr lang="en-US"/>
              <a:t>Problem 2</a:t>
            </a:r>
            <a:endParaRPr/>
          </a:p>
        </p:txBody>
      </p:sp>
      <p:sp>
        <p:nvSpPr>
          <p:cNvPr id="142" name="Google Shape;142;p9"/>
          <p:cNvSpPr txBox="1"/>
          <p:nvPr>
            <p:ph idx="1" type="body"/>
          </p:nvPr>
        </p:nvSpPr>
        <p:spPr>
          <a:xfrm>
            <a:off x="972600" y="2771833"/>
            <a:ext cx="10251600" cy="30148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-21047" l="0" r="0" t="0"/>
            </a:stretch>
          </a:blip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r>
              <a:rPr lang="en-US"/>
              <a:t> 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2021-01-13T21:34:44Z</dcterms:created>
  <dc:creator>Dhiren</dc:creator>
</cp:coreProperties>
</file>