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78" r:id="rId7"/>
    <p:sldId id="264" r:id="rId8"/>
    <p:sldId id="277" r:id="rId9"/>
    <p:sldId id="279" r:id="rId10"/>
    <p:sldId id="262" r:id="rId11"/>
    <p:sldId id="263" r:id="rId12"/>
    <p:sldId id="280" r:id="rId13"/>
    <p:sldId id="267" r:id="rId14"/>
    <p:sldId id="266" r:id="rId15"/>
    <p:sldId id="281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EBBE14-8312-43E2-99F7-3E71CB44BCF5}" v="32" dt="2021-01-21T21:32:05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386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8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DFBDC-3F79-4A99-94E9-2CAE4C0BE874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3B8A-2E53-4FA1-B7FC-00FDA07A7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8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b902f7e6b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b902f7e6b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9776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997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5316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8644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29469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9140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8763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6501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7081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72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b902f7e6b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b902f7e6b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25328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0914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9972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ab902f7e6b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ab902f7e6b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0239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660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3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41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" name="Google Shape;11;p2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972600" y="1763267"/>
            <a:ext cx="10250800" cy="22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4131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972600" y="978600"/>
            <a:ext cx="10251200" cy="16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972600" y="3030517"/>
            <a:ext cx="10251200" cy="21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9197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168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972600" y="1763267"/>
            <a:ext cx="10251200" cy="20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902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5" name="Google Shape;25;p4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4228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3" name="Google Shape;33;p5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972433" y="2771833"/>
            <a:ext cx="50324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6191472" y="2771833"/>
            <a:ext cx="50324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990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2" name="Google Shape;42;p6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2486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9" name="Google Shape;49;p7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973333" y="1758200"/>
            <a:ext cx="4401200" cy="18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961633" y="3708967"/>
            <a:ext cx="4401200" cy="21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7676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972600" y="1152400"/>
            <a:ext cx="9361600" cy="3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3008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3" name="Google Shape;63;p9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973333" y="1758200"/>
            <a:ext cx="4401200" cy="22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966600" y="4215367"/>
            <a:ext cx="4401200" cy="1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6898967" y="1803500"/>
            <a:ext cx="4499200" cy="40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9458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966600" y="5830068"/>
            <a:ext cx="10263200" cy="6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6907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0164426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9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972600" y="1763267"/>
            <a:ext cx="10250800" cy="2219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dirty="0"/>
              <a:t>CSE 20 Discussion - Week 3</a:t>
            </a:r>
            <a:endParaRPr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ctr"/>
            <a:r>
              <a:rPr lang="en" dirty="0"/>
              <a:t>Circuits and Logic</a:t>
            </a:r>
          </a:p>
          <a:p>
            <a:pPr marL="0" indent="0" algn="ctr"/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 Gates and Propositional Logic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We can translate circuits to compound propositions to help reason about their outputs</a:t>
            </a:r>
          </a:p>
          <a:p>
            <a:r>
              <a:rPr lang="en-US" dirty="0"/>
              <a:t>Inputs = propositional variables</a:t>
            </a:r>
          </a:p>
          <a:p>
            <a:r>
              <a:rPr lang="en-US" dirty="0"/>
              <a:t>Gates = logical operators</a:t>
            </a:r>
          </a:p>
          <a:p>
            <a:r>
              <a:rPr lang="en-US" dirty="0"/>
              <a:t>Give a compound proposition for the output of this circuit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15CFB9-4C2E-4164-B092-5F56416B7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3757" y="4067087"/>
            <a:ext cx="5437641" cy="22498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2CE80C3-F187-714D-A2E4-8CDCEDB791F6}"/>
                  </a:ext>
                </a:extLst>
              </p:cNvPr>
              <p:cNvSpPr txBox="1"/>
              <p:nvPr/>
            </p:nvSpPr>
            <p:spPr>
              <a:xfrm>
                <a:off x="5109210" y="4067087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2CE80C3-F187-714D-A2E4-8CDCEDB791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210" y="4067087"/>
                <a:ext cx="9867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E2426F-399C-1040-8336-A9BD119B4032}"/>
                  </a:ext>
                </a:extLst>
              </p:cNvPr>
              <p:cNvSpPr txBox="1"/>
              <p:nvPr/>
            </p:nvSpPr>
            <p:spPr>
              <a:xfrm>
                <a:off x="5509182" y="4637538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E2426F-399C-1040-8336-A9BD119B4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182" y="4637538"/>
                <a:ext cx="986790" cy="369332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49443AF-29B8-154C-AAC4-28A6AB0169E6}"/>
                  </a:ext>
                </a:extLst>
              </p:cNvPr>
              <p:cNvSpPr txBox="1"/>
              <p:nvPr/>
            </p:nvSpPr>
            <p:spPr>
              <a:xfrm>
                <a:off x="4918632" y="5265615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49443AF-29B8-154C-AAC4-28A6AB016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632" y="5265615"/>
                <a:ext cx="986790" cy="369332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58E9C2-58A5-7442-80C2-3DC75A1F735E}"/>
                  </a:ext>
                </a:extLst>
              </p:cNvPr>
              <p:cNvSpPr txBox="1"/>
              <p:nvPr/>
            </p:nvSpPr>
            <p:spPr>
              <a:xfrm>
                <a:off x="4918632" y="5688197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58E9C2-58A5-7442-80C2-3DC75A1F7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632" y="5688197"/>
                <a:ext cx="9867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D15D60-A5A6-CF4A-B63B-4A363C2CBB82}"/>
                  </a:ext>
                </a:extLst>
              </p:cNvPr>
              <p:cNvSpPr txBox="1"/>
              <p:nvPr/>
            </p:nvSpPr>
            <p:spPr>
              <a:xfrm>
                <a:off x="6553507" y="5786633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D15D60-A5A6-CF4A-B63B-4A363C2CB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507" y="5786633"/>
                <a:ext cx="986790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7E0DD4-DCEB-1042-B664-9B36993A54C2}"/>
                  </a:ext>
                </a:extLst>
              </p:cNvPr>
              <p:cNvSpPr txBox="1"/>
              <p:nvPr/>
            </p:nvSpPr>
            <p:spPr>
              <a:xfrm>
                <a:off x="7046902" y="4279233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⋀¬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7E0DD4-DCEB-1042-B664-9B36993A54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902" y="4279233"/>
                <a:ext cx="986790" cy="369332"/>
              </a:xfrm>
              <a:prstGeom prst="rect">
                <a:avLst/>
              </a:prstGeom>
              <a:blipFill>
                <a:blip r:embed="rId9"/>
                <a:stretch>
                  <a:fillRect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E3F4D3-DEFE-8F49-8C5E-24DC938B3198}"/>
                  </a:ext>
                </a:extLst>
              </p:cNvPr>
              <p:cNvSpPr txBox="1"/>
              <p:nvPr/>
            </p:nvSpPr>
            <p:spPr>
              <a:xfrm>
                <a:off x="8629328" y="4896283"/>
                <a:ext cx="26869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⋀¬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)⋁(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⨁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E3F4D3-DEFE-8F49-8C5E-24DC938B3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9328" y="4896283"/>
                <a:ext cx="2686943" cy="369332"/>
              </a:xfrm>
              <a:prstGeom prst="rect">
                <a:avLst/>
              </a:prstGeom>
              <a:blipFill>
                <a:blip r:embed="rId10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60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Logical equivalences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Two compound propositions are </a:t>
                </a:r>
                <a:r>
                  <a:rPr lang="en-US" b="1" dirty="0"/>
                  <a:t>logically equivalent</a:t>
                </a:r>
                <a:r>
                  <a:rPr lang="en-US" dirty="0"/>
                  <a:t> if they have the same truth value for all settings of truth values to their propositional variables</a:t>
                </a:r>
              </a:p>
              <a:p>
                <a:r>
                  <a:rPr lang="en-US" dirty="0"/>
                  <a:t>Which of these compound propositions is logically equivalent to (p ^ q) V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p ^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q)?</a:t>
                </a:r>
              </a:p>
              <a:p>
                <a:pPr marL="194729" indent="0">
                  <a:buNone/>
                </a:pPr>
                <a:r>
                  <a:rPr lang="en-US" dirty="0"/>
                  <a:t>	A: p V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q</a:t>
                </a:r>
              </a:p>
              <a:p>
                <a:pPr marL="194729" indent="0">
                  <a:buNone/>
                </a:pPr>
                <a:r>
                  <a:rPr lang="en-US" dirty="0"/>
                  <a:t>	B: 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</m:t>
                    </m:r>
                  </m:oMath>
                </a14:m>
                <a:r>
                  <a:rPr lang="en-US" dirty="0"/>
                  <a:t> q</a:t>
                </a:r>
              </a:p>
              <a:p>
                <a:pPr marL="194729" indent="0">
                  <a:buNone/>
                </a:pPr>
                <a:r>
                  <a:rPr lang="en-US" dirty="0"/>
                  <a:t>	C: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(¬</m:t>
                    </m:r>
                  </m:oMath>
                </a14:m>
                <a:r>
                  <a:rPr lang="en-US" dirty="0"/>
                  <a:t>p ^ p) V (q ^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q)</a:t>
                </a:r>
              </a:p>
              <a:p>
                <a:pPr marL="194729" indent="0">
                  <a:buNone/>
                </a:pPr>
                <a:r>
                  <a:rPr lang="en-US" dirty="0"/>
                  <a:t>	D:  None of the above</a:t>
                </a:r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630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Logical equivalences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72600" y="2623243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Two compound propositions are </a:t>
                </a:r>
                <a:r>
                  <a:rPr lang="en-US" b="1" dirty="0"/>
                  <a:t>logically equivalent</a:t>
                </a:r>
                <a:r>
                  <a:rPr lang="en-US" dirty="0"/>
                  <a:t> if they have the same truth value for all settings of truth values to their propositional variables</a:t>
                </a:r>
              </a:p>
              <a:p>
                <a:r>
                  <a:rPr lang="en-US" dirty="0"/>
                  <a:t>Which of these compound propositions is logically equivalent to (p ^ q) V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p ^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q)?</a:t>
                </a:r>
              </a:p>
              <a:p>
                <a:pPr marL="194729" indent="0">
                  <a:buNone/>
                </a:pPr>
                <a:r>
                  <a:rPr lang="en-US" dirty="0"/>
                  <a:t>	A: p V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q</a:t>
                </a:r>
              </a:p>
              <a:p>
                <a:pPr marL="194729" indent="0">
                  <a:buNone/>
                </a:pPr>
                <a:r>
                  <a:rPr lang="en-US" dirty="0"/>
                  <a:t>	B: 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</m:t>
                    </m:r>
                  </m:oMath>
                </a14:m>
                <a:r>
                  <a:rPr lang="en-US" dirty="0"/>
                  <a:t> q</a:t>
                </a:r>
              </a:p>
              <a:p>
                <a:pPr marL="194729" indent="0">
                  <a:buNone/>
                </a:pPr>
                <a:r>
                  <a:rPr lang="en-US" dirty="0"/>
                  <a:t>	C: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(¬</m:t>
                    </m:r>
                  </m:oMath>
                </a14:m>
                <a:r>
                  <a:rPr lang="en-US" dirty="0"/>
                  <a:t>p ^ p) V (q ^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q)</a:t>
                </a:r>
              </a:p>
              <a:p>
                <a:pPr marL="194729" indent="0">
                  <a:buNone/>
                </a:pPr>
                <a:r>
                  <a:rPr lang="en-US" dirty="0"/>
                  <a:t>	</a:t>
                </a:r>
                <a:r>
                  <a:rPr lang="en-US" b="1" dirty="0">
                    <a:solidFill>
                      <a:schemeClr val="accent3">
                        <a:lumMod val="75000"/>
                      </a:schemeClr>
                    </a:solidFill>
                  </a:rPr>
                  <a:t>D:  None of the above</a:t>
                </a:r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2600" y="2623243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522DCF0B-B9E8-7443-9C08-51BD6921FF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0207065"/>
                  </p:ext>
                </p:extLst>
              </p:nvPr>
            </p:nvGraphicFramePr>
            <p:xfrm>
              <a:off x="3826510" y="3758123"/>
              <a:ext cx="6826250" cy="187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5250">
                      <a:extLst>
                        <a:ext uri="{9D8B030D-6E8A-4147-A177-3AD203B41FA5}">
                          <a16:colId xmlns:a16="http://schemas.microsoft.com/office/drawing/2014/main" val="3227810147"/>
                        </a:ext>
                      </a:extLst>
                    </a:gridCol>
                    <a:gridCol w="1365250">
                      <a:extLst>
                        <a:ext uri="{9D8B030D-6E8A-4147-A177-3AD203B41FA5}">
                          <a16:colId xmlns:a16="http://schemas.microsoft.com/office/drawing/2014/main" val="2687058033"/>
                        </a:ext>
                      </a:extLst>
                    </a:gridCol>
                    <a:gridCol w="952500">
                      <a:extLst>
                        <a:ext uri="{9D8B030D-6E8A-4147-A177-3AD203B41FA5}">
                          <a16:colId xmlns:a16="http://schemas.microsoft.com/office/drawing/2014/main" val="757044899"/>
                        </a:ext>
                      </a:extLst>
                    </a:gridCol>
                    <a:gridCol w="925830">
                      <a:extLst>
                        <a:ext uri="{9D8B030D-6E8A-4147-A177-3AD203B41FA5}">
                          <a16:colId xmlns:a16="http://schemas.microsoft.com/office/drawing/2014/main" val="2430881534"/>
                        </a:ext>
                      </a:extLst>
                    </a:gridCol>
                    <a:gridCol w="2217420">
                      <a:extLst>
                        <a:ext uri="{9D8B030D-6E8A-4147-A177-3AD203B41FA5}">
                          <a16:colId xmlns:a16="http://schemas.microsoft.com/office/drawing/2014/main" val="5753079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⋁¬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q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⋀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𝒒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⋁(¬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⋀¬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𝒒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603015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74488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396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73721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59389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522DCF0B-B9E8-7443-9C08-51BD6921FF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0207065"/>
                  </p:ext>
                </p:extLst>
              </p:nvPr>
            </p:nvGraphicFramePr>
            <p:xfrm>
              <a:off x="3826510" y="3758123"/>
              <a:ext cx="6826250" cy="187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5250">
                      <a:extLst>
                        <a:ext uri="{9D8B030D-6E8A-4147-A177-3AD203B41FA5}">
                          <a16:colId xmlns:a16="http://schemas.microsoft.com/office/drawing/2014/main" val="3227810147"/>
                        </a:ext>
                      </a:extLst>
                    </a:gridCol>
                    <a:gridCol w="1365250">
                      <a:extLst>
                        <a:ext uri="{9D8B030D-6E8A-4147-A177-3AD203B41FA5}">
                          <a16:colId xmlns:a16="http://schemas.microsoft.com/office/drawing/2014/main" val="2687058033"/>
                        </a:ext>
                      </a:extLst>
                    </a:gridCol>
                    <a:gridCol w="952500">
                      <a:extLst>
                        <a:ext uri="{9D8B030D-6E8A-4147-A177-3AD203B41FA5}">
                          <a16:colId xmlns:a16="http://schemas.microsoft.com/office/drawing/2014/main" val="757044899"/>
                        </a:ext>
                      </a:extLst>
                    </a:gridCol>
                    <a:gridCol w="925830">
                      <a:extLst>
                        <a:ext uri="{9D8B030D-6E8A-4147-A177-3AD203B41FA5}">
                          <a16:colId xmlns:a16="http://schemas.microsoft.com/office/drawing/2014/main" val="2430881534"/>
                        </a:ext>
                      </a:extLst>
                    </a:gridCol>
                    <a:gridCol w="2217420">
                      <a:extLst>
                        <a:ext uri="{9D8B030D-6E8A-4147-A177-3AD203B41FA5}">
                          <a16:colId xmlns:a16="http://schemas.microsoft.com/office/drawing/2014/main" val="575307984"/>
                        </a:ext>
                      </a:extLst>
                    </a:gridCol>
                  </a:tblGrid>
                  <a:tr h="3759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26" t="-6667" r="-400000" b="-4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1869" t="-6667" r="-303738" b="-4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q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8000" t="-6667" r="-1143" b="-4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0301575"/>
                      </a:ext>
                    </a:extLst>
                  </a:tr>
                  <a:tr h="37598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7448857"/>
                      </a:ext>
                    </a:extLst>
                  </a:tr>
                  <a:tr h="37598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396205"/>
                      </a:ext>
                    </a:extLst>
                  </a:tr>
                  <a:tr h="37598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7372126"/>
                      </a:ext>
                    </a:extLst>
                  </a:tr>
                  <a:tr h="37598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593895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19291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Common logical equivalences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1040234" y="4496499"/>
            <a:ext cx="10183965" cy="1290134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Many others (see textbook for more)</a:t>
            </a:r>
          </a:p>
          <a:p>
            <a:r>
              <a:rPr lang="en-US" dirty="0" err="1"/>
              <a:t>DeMorgan’s</a:t>
            </a:r>
            <a:r>
              <a:rPr lang="en-US" dirty="0"/>
              <a:t> Laws come up a lot!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B33547-6457-4A42-A244-26872F7E95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6260" y="3147195"/>
            <a:ext cx="784969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73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 Gates and logical equivalence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Give a circuit that produces the same output as the circuit below but has only 4 gates</a:t>
            </a:r>
          </a:p>
          <a:p>
            <a:r>
              <a:rPr lang="en-US" dirty="0"/>
              <a:t>Can we use logical equivalences to help us?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6D0D27-9DB5-4B89-8ABF-EF9E2778D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064" y="3879910"/>
            <a:ext cx="4389646" cy="18162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961966-983C-40E0-A2FF-31C5E55AC6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3189" y="479099"/>
            <a:ext cx="8448033" cy="114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94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881160" y="1836450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Can we use logical equivalences to help us? -&gt;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DeMorgan’s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law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6D0D27-9DB5-4B89-8ABF-EF9E2778D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366" y="2435742"/>
            <a:ext cx="4389646" cy="18162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961966-983C-40E0-A2FF-31C5E55AC6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3189" y="479099"/>
            <a:ext cx="8448033" cy="11482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F7AB03-CCA9-8645-8400-1BE80BACA7D6}"/>
                  </a:ext>
                </a:extLst>
              </p:cNvPr>
              <p:cNvSpPr txBox="1"/>
              <p:nvPr/>
            </p:nvSpPr>
            <p:spPr>
              <a:xfrm>
                <a:off x="1059239" y="4481918"/>
                <a:ext cx="432714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⋀¬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)⋁(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⨁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F7AB03-CCA9-8645-8400-1BE80BACA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239" y="4481918"/>
                <a:ext cx="4327147" cy="369332"/>
              </a:xfrm>
              <a:prstGeom prst="rect">
                <a:avLst/>
              </a:prstGeom>
              <a:blipFill>
                <a:blip r:embed="rId5"/>
                <a:stretch>
                  <a:fillRect l="-292" b="-16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E35EF9B-4CA3-DC45-BCDD-EF9F43861B61}"/>
                  </a:ext>
                </a:extLst>
              </p:cNvPr>
              <p:cNvSpPr txBox="1"/>
              <p:nvPr/>
            </p:nvSpPr>
            <p:spPr>
              <a:xfrm>
                <a:off x="1059238" y="5060324"/>
                <a:ext cx="432714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⋀¬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)≡¬(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E35EF9B-4CA3-DC45-BCDD-EF9F43861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238" y="5060324"/>
                <a:ext cx="4327147" cy="369332"/>
              </a:xfrm>
              <a:prstGeom prst="rect">
                <a:avLst/>
              </a:prstGeom>
              <a:blipFill>
                <a:blip r:embed="rId6"/>
                <a:stretch>
                  <a:fillRect l="-292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E821FDDF-E54E-9547-813D-16A2AE8E10E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822" y="4337456"/>
            <a:ext cx="84074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061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Circuits and Propositional logic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We can convert between circuits and propositional logic in both directions</a:t>
            </a:r>
          </a:p>
          <a:p>
            <a:r>
              <a:rPr lang="en-US" dirty="0"/>
              <a:t>To get from a circuit to a compound proposition:</a:t>
            </a:r>
          </a:p>
          <a:p>
            <a:pPr marL="194729" indent="0">
              <a:buNone/>
            </a:pPr>
            <a:endParaRPr lang="en-US" dirty="0"/>
          </a:p>
          <a:p>
            <a:pPr marL="537629" indent="-342900">
              <a:buFont typeface="+mj-lt"/>
              <a:buAutoNum type="arabicPeriod"/>
            </a:pPr>
            <a:r>
              <a:rPr lang="en-US" dirty="0"/>
              <a:t>Create a propositional variable for each input to the circuit</a:t>
            </a:r>
          </a:p>
          <a:p>
            <a:pPr marL="537629" indent="-342900">
              <a:buFont typeface="+mj-lt"/>
              <a:buAutoNum type="arabicPeriod"/>
            </a:pPr>
            <a:r>
              <a:rPr lang="en-US" dirty="0"/>
              <a:t>Trace the circuit to determine how the output of the circuit depends on the inputs. </a:t>
            </a:r>
          </a:p>
          <a:p>
            <a:pPr marL="1147214" lvl="1" indent="-342900">
              <a:spcBef>
                <a:spcPts val="500"/>
              </a:spcBef>
            </a:pPr>
            <a:r>
              <a:rPr lang="en-US" dirty="0"/>
              <a:t>At the output of each gate, write the corresponding compound proposition based on the input wires and the logical operator for that gate</a:t>
            </a:r>
          </a:p>
          <a:p>
            <a:pPr marL="537629" indent="-342900">
              <a:buFont typeface="+mj-lt"/>
              <a:buAutoNum type="arabicPeriod"/>
            </a:pPr>
            <a:r>
              <a:rPr lang="en-US" dirty="0"/>
              <a:t>The compound proposition(s) at the output wire(s) is your answer</a:t>
            </a:r>
          </a:p>
          <a:p>
            <a:pPr marL="537629" indent="-342900">
              <a:buFont typeface="+mj-lt"/>
              <a:buAutoNum type="arabicPeriod"/>
            </a:pPr>
            <a:endParaRPr lang="en-US" dirty="0"/>
          </a:p>
          <a:p>
            <a:pPr marL="194729" indent="0">
              <a:buNone/>
            </a:pPr>
            <a:endParaRPr lang="en-US" dirty="0"/>
          </a:p>
          <a:p>
            <a:r>
              <a:rPr lang="en-US" dirty="0"/>
              <a:t>What about building a circuit from a compound proposition?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Similar process – each variable is an input to the circuit, build gates according to the logical operators in the proposition</a:t>
            </a:r>
          </a:p>
          <a:p>
            <a:pPr marL="194729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02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Normal Forms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Normal Forms (DNF and CNF) give us ways to build a compound proposition that describes the input – output relationship of any truth table</a:t>
            </a:r>
          </a:p>
          <a:p>
            <a:pPr>
              <a:lnSpc>
                <a:spcPct val="100000"/>
              </a:lnSpc>
            </a:pPr>
            <a:r>
              <a:rPr lang="en-US" dirty="0"/>
              <a:t>Given a truth table: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DNF: Compound proposition should be “true” whenever the truth values of the input variables correspond to </a:t>
            </a:r>
            <a:r>
              <a:rPr lang="en-US" b="1" dirty="0"/>
              <a:t>one</a:t>
            </a:r>
            <a:r>
              <a:rPr lang="en-US" dirty="0"/>
              <a:t> of the </a:t>
            </a:r>
            <a:r>
              <a:rPr lang="en-US" b="1" dirty="0"/>
              <a:t>“true” </a:t>
            </a:r>
            <a:r>
              <a:rPr lang="en-US" dirty="0"/>
              <a:t>rows of the output column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CNF: Compound proposition should be “true” whenever the truth values of the input variables </a:t>
            </a:r>
            <a:r>
              <a:rPr lang="en-US" b="1" dirty="0"/>
              <a:t>do not</a:t>
            </a:r>
            <a:r>
              <a:rPr lang="en-US" dirty="0"/>
              <a:t> correspond to </a:t>
            </a:r>
            <a:r>
              <a:rPr lang="en-US" b="1" dirty="0"/>
              <a:t>any</a:t>
            </a:r>
            <a:r>
              <a:rPr lang="en-US" dirty="0"/>
              <a:t> of the </a:t>
            </a:r>
            <a:r>
              <a:rPr lang="en-US" b="1" dirty="0"/>
              <a:t>“false”</a:t>
            </a:r>
            <a:r>
              <a:rPr lang="en-US" dirty="0"/>
              <a:t> rows of the output column</a:t>
            </a:r>
          </a:p>
          <a:p>
            <a:pPr marL="821247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A compound proposition in DNF is a compound proposition that is structured as an </a:t>
            </a:r>
            <a:r>
              <a:rPr lang="en-US" dirty="0">
                <a:highlight>
                  <a:srgbClr val="FFFF00"/>
                </a:highlight>
              </a:rPr>
              <a:t>“OR” of “AND”s</a:t>
            </a:r>
          </a:p>
          <a:p>
            <a:pPr lvl="1">
              <a:lnSpc>
                <a:spcPct val="100000"/>
              </a:lnSpc>
              <a:spcBef>
                <a:spcPts val="500"/>
              </a:spcBef>
            </a:pPr>
            <a:r>
              <a:rPr lang="en-US" dirty="0"/>
              <a:t>Propositions in parentheses are “AND”s, with “OR”s between them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en-US" dirty="0"/>
              <a:t>A compound proposition in CNF is a compound proposition that is structure as an </a:t>
            </a:r>
            <a:r>
              <a:rPr lang="en-US" dirty="0">
                <a:highlight>
                  <a:srgbClr val="FFFF00"/>
                </a:highlight>
              </a:rPr>
              <a:t>“AND” of “OR”s</a:t>
            </a:r>
          </a:p>
          <a:p>
            <a:pPr lvl="1">
              <a:lnSpc>
                <a:spcPct val="100000"/>
              </a:lnSpc>
              <a:spcBef>
                <a:spcPts val="500"/>
              </a:spcBef>
            </a:pPr>
            <a:r>
              <a:rPr lang="en-US" dirty="0"/>
              <a:t>Propositions in parentheses are “OR”s with “AND”s between them</a:t>
            </a:r>
          </a:p>
        </p:txBody>
      </p:sp>
    </p:spTree>
    <p:extLst>
      <p:ext uri="{BB962C8B-B14F-4D97-AF65-F5344CB8AC3E}">
        <p14:creationId xmlns:p14="http://schemas.microsoft.com/office/powerpoint/2010/main" val="1350675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64964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Normal Forms Practice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67800" y="2363240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Consider the truth table below:                                          Give a compound proposition that is logically equivalent to </a:t>
            </a:r>
            <a:r>
              <a:rPr lang="en-US" b="1" dirty="0"/>
              <a:t>?</a:t>
            </a:r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4D59D49-08C6-49DB-BCE4-99E2BB4885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488902"/>
              </p:ext>
            </p:extLst>
          </p:nvPr>
        </p:nvGraphicFramePr>
        <p:xfrm>
          <a:off x="1125332" y="2854551"/>
          <a:ext cx="3563456" cy="339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864">
                  <a:extLst>
                    <a:ext uri="{9D8B030D-6E8A-4147-A177-3AD203B41FA5}">
                      <a16:colId xmlns:a16="http://schemas.microsoft.com/office/drawing/2014/main" val="1971293127"/>
                    </a:ext>
                  </a:extLst>
                </a:gridCol>
                <a:gridCol w="890864">
                  <a:extLst>
                    <a:ext uri="{9D8B030D-6E8A-4147-A177-3AD203B41FA5}">
                      <a16:colId xmlns:a16="http://schemas.microsoft.com/office/drawing/2014/main" val="2244718375"/>
                    </a:ext>
                  </a:extLst>
                </a:gridCol>
                <a:gridCol w="890864">
                  <a:extLst>
                    <a:ext uri="{9D8B030D-6E8A-4147-A177-3AD203B41FA5}">
                      <a16:colId xmlns:a16="http://schemas.microsoft.com/office/drawing/2014/main" val="1400575162"/>
                    </a:ext>
                  </a:extLst>
                </a:gridCol>
                <a:gridCol w="890864">
                  <a:extLst>
                    <a:ext uri="{9D8B030D-6E8A-4147-A177-3AD203B41FA5}">
                      <a16:colId xmlns:a16="http://schemas.microsoft.com/office/drawing/2014/main" val="2365545294"/>
                    </a:ext>
                  </a:extLst>
                </a:gridCol>
              </a:tblGrid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852635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943411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215759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395334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090917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106381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00884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43755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36347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4CD2F5-EA2F-2D4C-BD27-9C1E91EC19C7}"/>
                  </a:ext>
                </a:extLst>
              </p:cNvPr>
              <p:cNvSpPr txBox="1"/>
              <p:nvPr/>
            </p:nvSpPr>
            <p:spPr>
              <a:xfrm>
                <a:off x="4583430" y="3209936"/>
                <a:ext cx="56578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≡ (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4CD2F5-EA2F-2D4C-BD27-9C1E91EC19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430" y="3209936"/>
                <a:ext cx="5657850" cy="369332"/>
              </a:xfrm>
              <a:prstGeom prst="rect">
                <a:avLst/>
              </a:prstGeom>
              <a:blipFill>
                <a:blip r:embed="rId3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4D6036-AFDD-454D-BC00-89798D465039}"/>
                  </a:ext>
                </a:extLst>
              </p:cNvPr>
              <p:cNvSpPr txBox="1"/>
              <p:nvPr/>
            </p:nvSpPr>
            <p:spPr>
              <a:xfrm>
                <a:off x="4583430" y="4673316"/>
                <a:ext cx="56578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≡(¬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4D6036-AFDD-454D-BC00-89798D465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430" y="4673316"/>
                <a:ext cx="5657850" cy="369332"/>
              </a:xfrm>
              <a:prstGeom prst="rect">
                <a:avLst/>
              </a:prstGeom>
              <a:blipFill>
                <a:blip r:embed="rId4"/>
                <a:stretch>
                  <a:fillRect b="-20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5329229-20F2-A14E-B2FF-85D5D3D7850E}"/>
                  </a:ext>
                </a:extLst>
              </p:cNvPr>
              <p:cNvSpPr txBox="1"/>
              <p:nvPr/>
            </p:nvSpPr>
            <p:spPr>
              <a:xfrm>
                <a:off x="4583430" y="5143785"/>
                <a:ext cx="56578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≡(¬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5329229-20F2-A14E-B2FF-85D5D3D78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430" y="5143785"/>
                <a:ext cx="5657850" cy="369332"/>
              </a:xfrm>
              <a:prstGeom prst="rect">
                <a:avLst/>
              </a:prstGeom>
              <a:blipFill>
                <a:blip r:embed="rId5"/>
                <a:stretch>
                  <a:fillRect b="-20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401F13C-EFA6-8F42-9EA4-DD74A4A9EABD}"/>
                  </a:ext>
                </a:extLst>
              </p:cNvPr>
              <p:cNvSpPr txBox="1"/>
              <p:nvPr/>
            </p:nvSpPr>
            <p:spPr>
              <a:xfrm>
                <a:off x="7503214" y="3978711"/>
                <a:ext cx="44122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𝒛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)∧</m:t>
                    </m:r>
                  </m:oMath>
                </a14:m>
                <a:r>
                  <a:rPr lang="en-US" b="1" dirty="0">
                    <a:solidFill>
                      <a:schemeClr val="accent6">
                        <a:lumMod val="25000"/>
                      </a:schemeClr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(¬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𝒛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)∧(¬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∨¬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𝒛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>
                  <a:solidFill>
                    <a:schemeClr val="accent6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401F13C-EFA6-8F42-9EA4-DD74A4A9EA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214" y="3978711"/>
                <a:ext cx="4412252" cy="369332"/>
              </a:xfrm>
              <a:prstGeom prst="rect">
                <a:avLst/>
              </a:prstGeom>
              <a:blipFill>
                <a:blip r:embed="rId6"/>
                <a:stretch>
                  <a:fillRect l="-287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7BEF14B-1D48-454D-B5DD-536FEAFA1563}"/>
              </a:ext>
            </a:extLst>
          </p:cNvPr>
          <p:cNvSpPr txBox="1"/>
          <p:nvPr/>
        </p:nvSpPr>
        <p:spPr>
          <a:xfrm>
            <a:off x="9221580" y="3471157"/>
            <a:ext cx="150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6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CNF</a:t>
            </a:r>
          </a:p>
        </p:txBody>
      </p:sp>
    </p:spTree>
    <p:extLst>
      <p:ext uri="{BB962C8B-B14F-4D97-AF65-F5344CB8AC3E}">
        <p14:creationId xmlns:p14="http://schemas.microsoft.com/office/powerpoint/2010/main" val="185690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Putting it all together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To build a circuit that implements some operation: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Build an input/output table for that operation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Build compound propositions for the output column(s) using DNF / CNF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Build a circuit that implements those compound proposition(s)</a:t>
            </a:r>
          </a:p>
          <a:p>
            <a:pPr>
              <a:spcBef>
                <a:spcPts val="500"/>
              </a:spcBef>
            </a:pPr>
            <a:r>
              <a:rPr lang="en-US" dirty="0"/>
              <a:t>This process probably won’t give the smallest circuit, but it will give a circuit that works</a:t>
            </a:r>
          </a:p>
        </p:txBody>
      </p:sp>
    </p:spTree>
    <p:extLst>
      <p:ext uri="{BB962C8B-B14F-4D97-AF65-F5344CB8AC3E}">
        <p14:creationId xmlns:p14="http://schemas.microsoft.com/office/powerpoint/2010/main" val="326121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Administrative Stuff</a:t>
            </a:r>
            <a:endParaRPr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194729" indent="0">
              <a:buNone/>
            </a:pPr>
            <a:endParaRPr dirty="0"/>
          </a:p>
          <a:p>
            <a:r>
              <a:rPr lang="en" dirty="0"/>
              <a:t>Week 3 (Monday, Wednesday, Friday) Review quiz “due this Friday</a:t>
            </a:r>
          </a:p>
          <a:p>
            <a:pPr lvl="1"/>
            <a:r>
              <a:rPr lang="en" dirty="0"/>
              <a:t>Hard due date is Sunday</a:t>
            </a:r>
            <a:endParaRPr dirty="0"/>
          </a:p>
          <a:p>
            <a:r>
              <a:rPr lang="en" dirty="0"/>
              <a:t>Project Part 1 </a:t>
            </a:r>
            <a:r>
              <a:rPr lang="en-US" dirty="0"/>
              <a:t>is due Tomorrow at 11pm!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See class website -&gt; assignments -&gt; Project Part 1 for more info</a:t>
            </a:r>
          </a:p>
          <a:p>
            <a:pPr lvl="1">
              <a:spcBef>
                <a:spcPts val="0"/>
              </a:spcBef>
            </a:pPr>
            <a:r>
              <a:rPr lang="en-US" dirty="0"/>
              <a:t>C</a:t>
            </a:r>
            <a:r>
              <a:rPr lang="en" dirty="0" err="1"/>
              <a:t>hecklist</a:t>
            </a:r>
            <a:r>
              <a:rPr lang="en" dirty="0"/>
              <a:t> is very useful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67800" y="1613828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Putting it all together - example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67800" y="2327428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Build a circuit that implements the operation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3=0</m:t>
                    </m:r>
                  </m:oMath>
                </a14:m>
                <a:endParaRPr lang="en-US" dirty="0"/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Output of the circuit should be 1 when the number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divisible by 3,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otherwise</a:t>
                </a: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First step: Input / Output table</a:t>
                </a:r>
              </a:p>
              <a:p>
                <a:pPr>
                  <a:spcBef>
                    <a:spcPts val="500"/>
                  </a:spcBef>
                </a:pPr>
                <a:endParaRPr lang="en-US" dirty="0"/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67800" y="2327428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6147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Putting it all together - example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Build a circuit that implements the operation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3=0</m:t>
                    </m:r>
                  </m:oMath>
                </a14:m>
                <a:endParaRPr lang="en-US" dirty="0"/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Output of the circuit should be 1 when the number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divisible by 3,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otherwise</a:t>
                </a: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First step: Input / Output table</a:t>
                </a: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Next step: Compound proposition</a:t>
                </a:r>
              </a:p>
              <a:p>
                <a:pPr>
                  <a:spcBef>
                    <a:spcPts val="500"/>
                  </a:spcBef>
                </a:pPr>
                <a:endParaRPr lang="en-US" dirty="0"/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3CAED9D-43A4-41B7-8CF9-00C560B048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6550696"/>
                  </p:ext>
                </p:extLst>
              </p:nvPr>
            </p:nvGraphicFramePr>
            <p:xfrm>
              <a:off x="1181916" y="4024418"/>
              <a:ext cx="4914084" cy="27333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36251">
                      <a:extLst>
                        <a:ext uri="{9D8B030D-6E8A-4147-A177-3AD203B41FA5}">
                          <a16:colId xmlns:a16="http://schemas.microsoft.com/office/drawing/2014/main" val="2746824903"/>
                        </a:ext>
                      </a:extLst>
                    </a:gridCol>
                    <a:gridCol w="868101">
                      <a:extLst>
                        <a:ext uri="{9D8B030D-6E8A-4147-A177-3AD203B41FA5}">
                          <a16:colId xmlns:a16="http://schemas.microsoft.com/office/drawing/2014/main" val="2582594229"/>
                        </a:ext>
                      </a:extLst>
                    </a:gridCol>
                    <a:gridCol w="925975">
                      <a:extLst>
                        <a:ext uri="{9D8B030D-6E8A-4147-A177-3AD203B41FA5}">
                          <a16:colId xmlns:a16="http://schemas.microsoft.com/office/drawing/2014/main" val="3828750028"/>
                        </a:ext>
                      </a:extLst>
                    </a:gridCol>
                    <a:gridCol w="2183757">
                      <a:extLst>
                        <a:ext uri="{9D8B030D-6E8A-4147-A177-3AD203B41FA5}">
                          <a16:colId xmlns:a16="http://schemas.microsoft.com/office/drawing/2014/main" val="2566009260"/>
                        </a:ext>
                      </a:extLst>
                    </a:gridCol>
                  </a:tblGrid>
                  <a:tr h="4729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en-US" sz="12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200" b="1" i="1" smtClean="0">
                                            <a:latin typeface="Cambria Math" panose="02040503050406030204" pitchFamily="18" charset="0"/>
                                          </a:rPr>
                                          <m:t>𝒙𝒚𝒛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</m:e>
                                  <m:sub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𝒎𝒐𝒅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28339583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accent6">
                                  <a:lumMod val="25000"/>
                                </a:schemeClr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519522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6841184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3426069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accent6">
                                  <a:lumMod val="25000"/>
                                </a:schemeClr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04684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5073110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8226383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accent6">
                                  <a:lumMod val="25000"/>
                                </a:schemeClr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69493241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55397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3CAED9D-43A4-41B7-8CF9-00C560B048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6550696"/>
                  </p:ext>
                </p:extLst>
              </p:nvPr>
            </p:nvGraphicFramePr>
            <p:xfrm>
              <a:off x="1181916" y="4024418"/>
              <a:ext cx="4914084" cy="27333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36251">
                      <a:extLst>
                        <a:ext uri="{9D8B030D-6E8A-4147-A177-3AD203B41FA5}">
                          <a16:colId xmlns:a16="http://schemas.microsoft.com/office/drawing/2014/main" val="2746824903"/>
                        </a:ext>
                      </a:extLst>
                    </a:gridCol>
                    <a:gridCol w="868101">
                      <a:extLst>
                        <a:ext uri="{9D8B030D-6E8A-4147-A177-3AD203B41FA5}">
                          <a16:colId xmlns:a16="http://schemas.microsoft.com/office/drawing/2014/main" val="2582594229"/>
                        </a:ext>
                      </a:extLst>
                    </a:gridCol>
                    <a:gridCol w="925975">
                      <a:extLst>
                        <a:ext uri="{9D8B030D-6E8A-4147-A177-3AD203B41FA5}">
                          <a16:colId xmlns:a16="http://schemas.microsoft.com/office/drawing/2014/main" val="3828750028"/>
                        </a:ext>
                      </a:extLst>
                    </a:gridCol>
                    <a:gridCol w="2183757">
                      <a:extLst>
                        <a:ext uri="{9D8B030D-6E8A-4147-A177-3AD203B41FA5}">
                          <a16:colId xmlns:a16="http://schemas.microsoft.com/office/drawing/2014/main" val="2566009260"/>
                        </a:ext>
                      </a:extLst>
                    </a:gridCol>
                  </a:tblGrid>
                  <a:tr h="4729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5581" r="-1744" b="-4789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28339583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accent6">
                                  <a:lumMod val="25000"/>
                                </a:schemeClr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519522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6841184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3426069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accent6">
                                  <a:lumMod val="25000"/>
                                </a:schemeClr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04684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5073110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8226383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accent6">
                                  <a:lumMod val="25000"/>
                                </a:schemeClr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69493241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55397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6A36BF2-F432-0041-86C9-AE9DFB0B5DC7}"/>
                  </a:ext>
                </a:extLst>
              </p:cNvPr>
              <p:cNvSpPr txBox="1"/>
              <p:nvPr/>
            </p:nvSpPr>
            <p:spPr>
              <a:xfrm>
                <a:off x="6812280" y="4754880"/>
                <a:ext cx="49140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⋀¬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⋀¬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𝒛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⋁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𝒛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chemeClr val="accent6">
                        <a:lumMod val="25000"/>
                      </a:schemeClr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⋁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⋀¬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𝒛</m:t>
                    </m:r>
                    <m:r>
                      <a:rPr lang="en-US" b="1" i="1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6A36BF2-F432-0041-86C9-AE9DFB0B5D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2280" y="4754880"/>
                <a:ext cx="4914084" cy="369332"/>
              </a:xfrm>
              <a:prstGeom prst="rect">
                <a:avLst/>
              </a:prstGeom>
              <a:blipFill>
                <a:blip r:embed="rId5"/>
                <a:stretch>
                  <a:fillRect l="-515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0AE67DD-C093-8B49-B939-12855222819E}"/>
              </a:ext>
            </a:extLst>
          </p:cNvPr>
          <p:cNvSpPr txBox="1"/>
          <p:nvPr/>
        </p:nvSpPr>
        <p:spPr>
          <a:xfrm>
            <a:off x="8561070" y="4235532"/>
            <a:ext cx="2354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6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DNF</a:t>
            </a:r>
          </a:p>
        </p:txBody>
      </p:sp>
    </p:spTree>
    <p:extLst>
      <p:ext uri="{BB962C8B-B14F-4D97-AF65-F5344CB8AC3E}">
        <p14:creationId xmlns:p14="http://schemas.microsoft.com/office/powerpoint/2010/main" val="244970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Putting it all together - example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Build a circuit that implements the operation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3=0</m:t>
                    </m:r>
                  </m:oMath>
                </a14:m>
                <a:endParaRPr lang="en-US" dirty="0"/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Output of the circuit should be 1 when the number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divisible by 3,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otherwise</a:t>
                </a: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First step: Input / Output table</a:t>
                </a: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Next step: Compound proposition</a:t>
                </a:r>
              </a:p>
              <a:p>
                <a:pPr lvl="1">
                  <a:spcBef>
                    <a:spcPts val="500"/>
                  </a:spcBef>
                </a:pPr>
                <a:r>
                  <a:rPr lang="en-US" sz="1400" b="1" dirty="0">
                    <a:solidFill>
                      <a:schemeClr val="accent6">
                        <a:lumMod val="25000"/>
                      </a:schemeClr>
                    </a:solidFill>
                  </a:rPr>
                  <a:t>DNF: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¬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¬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¬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</m:d>
                    <m: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∨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¬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1" i="1" smtClean="0">
                            <a:solidFill>
                              <a:schemeClr val="accent6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</m:d>
                    <m: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∨(</m:t>
                    </m:r>
                    <m: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lit/>
                      </m:rP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^</m:t>
                    </m:r>
                    <m: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lit/>
                      </m:rP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^</m:t>
                    </m:r>
                    <m: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 ¬</m:t>
                    </m:r>
                    <m: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1400" b="1" i="1" smtClean="0">
                        <a:solidFill>
                          <a:schemeClr val="accent6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400" b="1" dirty="0">
                  <a:solidFill>
                    <a:schemeClr val="accent6">
                      <a:lumMod val="25000"/>
                    </a:schemeClr>
                  </a:solidFill>
                </a:endParaRP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Last step: Build the circuit!</a:t>
                </a:r>
              </a:p>
              <a:p>
                <a:pPr>
                  <a:spcBef>
                    <a:spcPts val="500"/>
                  </a:spcBef>
                </a:pPr>
                <a:endParaRPr lang="en-US" dirty="0"/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2">
                <a:extLst>
                  <a:ext uri="{FF2B5EF4-FFF2-40B4-BE49-F238E27FC236}">
                    <a16:creationId xmlns:a16="http://schemas.microsoft.com/office/drawing/2014/main" id="{6FC091CD-22F7-42BF-B28D-C3BD76131A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8175050"/>
                  </p:ext>
                </p:extLst>
              </p:nvPr>
            </p:nvGraphicFramePr>
            <p:xfrm>
              <a:off x="6305316" y="3781350"/>
              <a:ext cx="4914084" cy="27333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36251">
                      <a:extLst>
                        <a:ext uri="{9D8B030D-6E8A-4147-A177-3AD203B41FA5}">
                          <a16:colId xmlns:a16="http://schemas.microsoft.com/office/drawing/2014/main" val="2746824903"/>
                        </a:ext>
                      </a:extLst>
                    </a:gridCol>
                    <a:gridCol w="868101">
                      <a:extLst>
                        <a:ext uri="{9D8B030D-6E8A-4147-A177-3AD203B41FA5}">
                          <a16:colId xmlns:a16="http://schemas.microsoft.com/office/drawing/2014/main" val="2582594229"/>
                        </a:ext>
                      </a:extLst>
                    </a:gridCol>
                    <a:gridCol w="925975">
                      <a:extLst>
                        <a:ext uri="{9D8B030D-6E8A-4147-A177-3AD203B41FA5}">
                          <a16:colId xmlns:a16="http://schemas.microsoft.com/office/drawing/2014/main" val="3828750028"/>
                        </a:ext>
                      </a:extLst>
                    </a:gridCol>
                    <a:gridCol w="2183757">
                      <a:extLst>
                        <a:ext uri="{9D8B030D-6E8A-4147-A177-3AD203B41FA5}">
                          <a16:colId xmlns:a16="http://schemas.microsoft.com/office/drawing/2014/main" val="2566009260"/>
                        </a:ext>
                      </a:extLst>
                    </a:gridCol>
                  </a:tblGrid>
                  <a:tr h="4729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en-US" sz="12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200" b="1" i="1" smtClean="0">
                                            <a:latin typeface="Cambria Math" panose="02040503050406030204" pitchFamily="18" charset="0"/>
                                          </a:rPr>
                                          <m:t>𝒙𝒚𝒛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</m:e>
                                  <m:sub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𝒎𝒐𝒅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28339583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519522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6841184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3426069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04684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5073110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8226383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69493241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55397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2">
                <a:extLst>
                  <a:ext uri="{FF2B5EF4-FFF2-40B4-BE49-F238E27FC236}">
                    <a16:creationId xmlns:a16="http://schemas.microsoft.com/office/drawing/2014/main" id="{6FC091CD-22F7-42BF-B28D-C3BD76131A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8175050"/>
                  </p:ext>
                </p:extLst>
              </p:nvPr>
            </p:nvGraphicFramePr>
            <p:xfrm>
              <a:off x="6305316" y="3781350"/>
              <a:ext cx="4914084" cy="27333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36251">
                      <a:extLst>
                        <a:ext uri="{9D8B030D-6E8A-4147-A177-3AD203B41FA5}">
                          <a16:colId xmlns:a16="http://schemas.microsoft.com/office/drawing/2014/main" val="2746824903"/>
                        </a:ext>
                      </a:extLst>
                    </a:gridCol>
                    <a:gridCol w="868101">
                      <a:extLst>
                        <a:ext uri="{9D8B030D-6E8A-4147-A177-3AD203B41FA5}">
                          <a16:colId xmlns:a16="http://schemas.microsoft.com/office/drawing/2014/main" val="2582594229"/>
                        </a:ext>
                      </a:extLst>
                    </a:gridCol>
                    <a:gridCol w="925975">
                      <a:extLst>
                        <a:ext uri="{9D8B030D-6E8A-4147-A177-3AD203B41FA5}">
                          <a16:colId xmlns:a16="http://schemas.microsoft.com/office/drawing/2014/main" val="3828750028"/>
                        </a:ext>
                      </a:extLst>
                    </a:gridCol>
                    <a:gridCol w="2183757">
                      <a:extLst>
                        <a:ext uri="{9D8B030D-6E8A-4147-A177-3AD203B41FA5}">
                          <a16:colId xmlns:a16="http://schemas.microsoft.com/office/drawing/2014/main" val="2566009260"/>
                        </a:ext>
                      </a:extLst>
                    </a:gridCol>
                  </a:tblGrid>
                  <a:tr h="4729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5070" t="-1282" r="-1114" b="-4820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28339583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519522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6841184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3426069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04684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5073110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8226383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69493241"/>
                      </a:ext>
                    </a:extLst>
                  </a:tr>
                  <a:tr h="2825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553975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77683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Putting it all together - example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67800" y="2471800"/>
                <a:ext cx="10565070" cy="423761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Build a circuit that implements the operation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3=0</m:t>
                    </m:r>
                  </m:oMath>
                </a14:m>
                <a:endParaRPr lang="en-US" dirty="0"/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Output of the circuit should be 1 when the number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divisible by 3,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otherwise</a:t>
                </a:r>
              </a:p>
              <a:p>
                <a:pPr>
                  <a:spcBef>
                    <a:spcPts val="500"/>
                  </a:spcBef>
                </a:pPr>
                <a:r>
                  <a:rPr lang="en-US" b="0" dirty="0"/>
                  <a:t>DNF: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¬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¬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¬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∨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¬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∨(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lit/>
                      </m:rPr>
                      <a:rPr lang="en-US" b="0" i="1" smtClean="0">
                        <a:latin typeface="Cambria Math" panose="02040503050406030204" pitchFamily="18" charset="0"/>
                      </a:rPr>
                      <m:t>^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lit/>
                      </m:rPr>
                      <a:rPr lang="en-US" b="0" i="1" smtClean="0">
                        <a:latin typeface="Cambria Math" panose="02040503050406030204" pitchFamily="18" charset="0"/>
                      </a:rPr>
                      <m:t>^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¬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Last step: Build the circuit!</a:t>
                </a:r>
              </a:p>
              <a:p>
                <a:pPr>
                  <a:spcBef>
                    <a:spcPts val="500"/>
                  </a:spcBef>
                </a:pPr>
                <a:endParaRPr lang="en-US" dirty="0"/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67800" y="2471800"/>
                <a:ext cx="10565070" cy="4237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7307777C-A22F-7749-9060-4A4339B58D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764" y="3555202"/>
            <a:ext cx="7848600" cy="31758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924CBC-A836-8747-ACEF-5E6E0EB1581C}"/>
              </a:ext>
            </a:extLst>
          </p:cNvPr>
          <p:cNvSpPr txBox="1"/>
          <p:nvPr/>
        </p:nvSpPr>
        <p:spPr>
          <a:xfrm>
            <a:off x="3971449" y="3574762"/>
            <a:ext cx="468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4973C0-EBB6-DF48-8560-2E655C1692AC}"/>
              </a:ext>
            </a:extLst>
          </p:cNvPr>
          <p:cNvSpPr txBox="1"/>
          <p:nvPr/>
        </p:nvSpPr>
        <p:spPr>
          <a:xfrm>
            <a:off x="3961924" y="4053007"/>
            <a:ext cx="468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67D34D-AF1C-C74C-B56C-7F0644E67392}"/>
              </a:ext>
            </a:extLst>
          </p:cNvPr>
          <p:cNvSpPr txBox="1"/>
          <p:nvPr/>
        </p:nvSpPr>
        <p:spPr>
          <a:xfrm>
            <a:off x="3971449" y="4518012"/>
            <a:ext cx="468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2E64BD-A297-D84A-9A5B-BF945F143440}"/>
              </a:ext>
            </a:extLst>
          </p:cNvPr>
          <p:cNvSpPr txBox="1"/>
          <p:nvPr/>
        </p:nvSpPr>
        <p:spPr>
          <a:xfrm>
            <a:off x="4013359" y="5068228"/>
            <a:ext cx="38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E6CE2D-D343-CC4D-90C7-CDE68A584ABB}"/>
              </a:ext>
            </a:extLst>
          </p:cNvPr>
          <p:cNvSpPr txBox="1"/>
          <p:nvPr/>
        </p:nvSpPr>
        <p:spPr>
          <a:xfrm>
            <a:off x="4003834" y="5286054"/>
            <a:ext cx="38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25C180-E4E1-D84D-ABFD-C20A512DA37B}"/>
              </a:ext>
            </a:extLst>
          </p:cNvPr>
          <p:cNvSpPr txBox="1"/>
          <p:nvPr/>
        </p:nvSpPr>
        <p:spPr>
          <a:xfrm>
            <a:off x="4005739" y="5551656"/>
            <a:ext cx="38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7F499E-BA2B-5243-B419-FC002C020A2C}"/>
              </a:ext>
            </a:extLst>
          </p:cNvPr>
          <p:cNvSpPr txBox="1"/>
          <p:nvPr/>
        </p:nvSpPr>
        <p:spPr>
          <a:xfrm>
            <a:off x="4013359" y="5864795"/>
            <a:ext cx="38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C6C277-2D83-6748-94BE-C6C4B3427FE2}"/>
              </a:ext>
            </a:extLst>
          </p:cNvPr>
          <p:cNvSpPr txBox="1"/>
          <p:nvPr/>
        </p:nvSpPr>
        <p:spPr>
          <a:xfrm>
            <a:off x="4013359" y="6111115"/>
            <a:ext cx="38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B726E3-70CB-FA43-A735-11D8D1CFD292}"/>
              </a:ext>
            </a:extLst>
          </p:cNvPr>
          <p:cNvSpPr txBox="1"/>
          <p:nvPr/>
        </p:nvSpPr>
        <p:spPr>
          <a:xfrm>
            <a:off x="3996214" y="6357139"/>
            <a:ext cx="37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910852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/>
              <a:t>Agenda</a:t>
            </a:r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Circuits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 of gates, how to determine the output of a circuit</a:t>
            </a:r>
          </a:p>
          <a:p>
            <a:r>
              <a:rPr lang="en-US" dirty="0"/>
              <a:t>Propositional Logic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-US" dirty="0"/>
              <a:t>Key definitions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Logical equivalences and how to apply them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Normal Forms</a:t>
            </a:r>
            <a:endParaRPr dirty="0"/>
          </a:p>
          <a:p>
            <a:r>
              <a:rPr lang="en-US" dirty="0"/>
              <a:t>Converting between circuits and propositional logic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 Gates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Input / Output is expressed as 1/0 or T/F</a:t>
            </a:r>
          </a:p>
          <a:p>
            <a:r>
              <a:rPr lang="en-US" dirty="0"/>
              <a:t>Binary operators (AND, OR, XOR, </a:t>
            </a:r>
            <a:r>
              <a:rPr lang="en-US" dirty="0" err="1"/>
              <a:t>etc</a:t>
            </a:r>
            <a:r>
              <a:rPr lang="en-US" dirty="0"/>
              <a:t>) take </a:t>
            </a:r>
            <a:r>
              <a:rPr lang="en-US" dirty="0">
                <a:highlight>
                  <a:srgbClr val="FFFF00"/>
                </a:highlight>
              </a:rPr>
              <a:t>2</a:t>
            </a:r>
            <a:r>
              <a:rPr lang="en-US" dirty="0"/>
              <a:t> inputs, unary operators (NOT) take </a:t>
            </a:r>
            <a:r>
              <a:rPr lang="en-US" dirty="0">
                <a:highlight>
                  <a:srgbClr val="FFFF00"/>
                </a:highlight>
              </a:rPr>
              <a:t>1</a:t>
            </a:r>
          </a:p>
          <a:p>
            <a:r>
              <a:rPr lang="en-US" dirty="0"/>
              <a:t>Input / Output relationship is defined with truth tables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6AA87D-955E-4BD0-B9C0-220F6B95A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866" y="3765647"/>
            <a:ext cx="6477904" cy="2581635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E6B6EF7-0690-4457-B85C-B36FE694D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776701"/>
              </p:ext>
            </p:extLst>
          </p:nvPr>
        </p:nvGraphicFramePr>
        <p:xfrm>
          <a:off x="8680855" y="3341033"/>
          <a:ext cx="2719785" cy="2090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39">
                  <a:extLst>
                    <a:ext uri="{9D8B030D-6E8A-4147-A177-3AD203B41FA5}">
                      <a16:colId xmlns:a16="http://schemas.microsoft.com/office/drawing/2014/main" val="3689791094"/>
                    </a:ext>
                  </a:extLst>
                </a:gridCol>
                <a:gridCol w="874439">
                  <a:extLst>
                    <a:ext uri="{9D8B030D-6E8A-4147-A177-3AD203B41FA5}">
                      <a16:colId xmlns:a16="http://schemas.microsoft.com/office/drawing/2014/main" val="3850671160"/>
                    </a:ext>
                  </a:extLst>
                </a:gridCol>
                <a:gridCol w="970907">
                  <a:extLst>
                    <a:ext uri="{9D8B030D-6E8A-4147-A177-3AD203B41FA5}">
                      <a16:colId xmlns:a16="http://schemas.microsoft.com/office/drawing/2014/main" val="1645156794"/>
                    </a:ext>
                  </a:extLst>
                </a:gridCol>
              </a:tblGrid>
              <a:tr h="58639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 OR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852223"/>
                  </a:ext>
                </a:extLst>
              </a:tr>
              <a:tr h="3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681204"/>
                  </a:ext>
                </a:extLst>
              </a:tr>
              <a:tr h="3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46849"/>
                  </a:ext>
                </a:extLst>
              </a:tr>
              <a:tr h="3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26775"/>
                  </a:ext>
                </a:extLst>
              </a:tr>
              <a:tr h="3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51631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91CD247B-0A41-4A2A-BB9D-EC0C220BE2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0896" y="5543665"/>
            <a:ext cx="1638529" cy="108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695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 Gates - practice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What will this circuit output when the inputs are x = 0, y = 1, and z = 0?</a:t>
            </a:r>
          </a:p>
          <a:p>
            <a:r>
              <a:rPr lang="en-US" dirty="0"/>
              <a:t>A: 1</a:t>
            </a:r>
          </a:p>
          <a:p>
            <a:r>
              <a:rPr lang="en-US" dirty="0"/>
              <a:t>B: 0</a:t>
            </a:r>
          </a:p>
          <a:p>
            <a:r>
              <a:rPr lang="en-US" dirty="0"/>
              <a:t>C: I don’t know</a:t>
            </a:r>
          </a:p>
          <a:p>
            <a:r>
              <a:rPr lang="en-US" dirty="0"/>
              <a:t>D: I really don’t know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3C0AD4-0E02-4129-B865-A24D7673E5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872" y="3391956"/>
            <a:ext cx="7621064" cy="315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57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 Gates - practice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What will this circuit output when the inputs are x = 0, y = 1, and z = 0?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A: 1</a:t>
            </a:r>
          </a:p>
          <a:p>
            <a:r>
              <a:rPr lang="en-US" dirty="0"/>
              <a:t>B: 0</a:t>
            </a:r>
          </a:p>
          <a:p>
            <a:r>
              <a:rPr lang="en-US" dirty="0"/>
              <a:t>C: I don’t know</a:t>
            </a:r>
          </a:p>
          <a:p>
            <a:r>
              <a:rPr lang="en-US" dirty="0"/>
              <a:t>D: I really don’t know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3C0AD4-0E02-4129-B865-A24D7673E5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3302" y="3429000"/>
            <a:ext cx="7621064" cy="315321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08D437-BB73-9649-8358-B1D3028461A1}"/>
              </a:ext>
            </a:extLst>
          </p:cNvPr>
          <p:cNvSpPr txBox="1"/>
          <p:nvPr/>
        </p:nvSpPr>
        <p:spPr>
          <a:xfrm>
            <a:off x="4023360" y="3689976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D5D3D-054B-0D41-AFF7-5CBD4B12865B}"/>
              </a:ext>
            </a:extLst>
          </p:cNvPr>
          <p:cNvSpPr txBox="1"/>
          <p:nvPr/>
        </p:nvSpPr>
        <p:spPr>
          <a:xfrm>
            <a:off x="4023360" y="4320284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EC4EC1-BC52-9C49-8EA2-66894E1A4E8F}"/>
              </a:ext>
            </a:extLst>
          </p:cNvPr>
          <p:cNvSpPr txBox="1"/>
          <p:nvPr/>
        </p:nvSpPr>
        <p:spPr>
          <a:xfrm>
            <a:off x="5707380" y="3786884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7D5C82-FBDF-F14E-8875-619A8E40F1E0}"/>
              </a:ext>
            </a:extLst>
          </p:cNvPr>
          <p:cNvSpPr txBox="1"/>
          <p:nvPr/>
        </p:nvSpPr>
        <p:spPr>
          <a:xfrm>
            <a:off x="6488430" y="5242304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A8E511-6055-7A4E-82DE-69F43173A055}"/>
              </a:ext>
            </a:extLst>
          </p:cNvPr>
          <p:cNvSpPr txBox="1"/>
          <p:nvPr/>
        </p:nvSpPr>
        <p:spPr>
          <a:xfrm>
            <a:off x="4023360" y="5815092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62DAF2-CCD4-3D46-88E8-09F70B5C1A09}"/>
              </a:ext>
            </a:extLst>
          </p:cNvPr>
          <p:cNvSpPr txBox="1"/>
          <p:nvPr/>
        </p:nvSpPr>
        <p:spPr>
          <a:xfrm>
            <a:off x="6488430" y="5814964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5B892F-0910-5B4F-B97D-E6142762C910}"/>
              </a:ext>
            </a:extLst>
          </p:cNvPr>
          <p:cNvSpPr txBox="1"/>
          <p:nvPr/>
        </p:nvSpPr>
        <p:spPr>
          <a:xfrm>
            <a:off x="7129524" y="4320284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5C66E7-44F5-C64D-8A0E-9B4D2291F6C0}"/>
              </a:ext>
            </a:extLst>
          </p:cNvPr>
          <p:cNvSpPr txBox="1"/>
          <p:nvPr/>
        </p:nvSpPr>
        <p:spPr>
          <a:xfrm>
            <a:off x="8937635" y="3951797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093135-D0B0-9940-8D7A-A9B191BA380C}"/>
              </a:ext>
            </a:extLst>
          </p:cNvPr>
          <p:cNvSpPr txBox="1"/>
          <p:nvPr/>
        </p:nvSpPr>
        <p:spPr>
          <a:xfrm>
            <a:off x="8937635" y="4978296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42E7AA-CB4C-E849-BC2B-B67D97A173C9}"/>
              </a:ext>
            </a:extLst>
          </p:cNvPr>
          <p:cNvSpPr txBox="1"/>
          <p:nvPr/>
        </p:nvSpPr>
        <p:spPr>
          <a:xfrm>
            <a:off x="10745746" y="4636275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10485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Propositional Logic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Proposition: A statement that is either true or false</a:t>
                </a:r>
              </a:p>
              <a:p>
                <a:r>
                  <a:rPr lang="en-US" dirty="0"/>
                  <a:t>Propositional variable: A variable that represents a proposition</a:t>
                </a:r>
              </a:p>
              <a:p>
                <a:r>
                  <a:rPr lang="en-US" dirty="0"/>
                  <a:t>Logical operators: Take truth values (T/F) as input, and give truth values as output</a:t>
                </a:r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E.g. AND </a:t>
                </a:r>
                <a:r>
                  <a:rPr lang="en-US" dirty="0">
                    <a:highlight>
                      <a:srgbClr val="FFFF00"/>
                    </a:highlight>
                  </a:rPr>
                  <a:t>(^)</a:t>
                </a:r>
                <a:r>
                  <a:rPr lang="en-US" dirty="0"/>
                  <a:t>, OR </a:t>
                </a:r>
                <a:r>
                  <a:rPr lang="en-US" dirty="0">
                    <a:highlight>
                      <a:srgbClr val="FFFF00"/>
                    </a:highlight>
                  </a:rPr>
                  <a:t>(V)</a:t>
                </a:r>
                <a:r>
                  <a:rPr lang="en-US" dirty="0"/>
                  <a:t>, XOR</a:t>
                </a:r>
                <a:r>
                  <a:rPr lang="en-US" dirty="0">
                    <a:highlight>
                      <a:srgbClr val="FFFF00"/>
                    </a:highlight>
                  </a:rPr>
                  <a:t>(</a:t>
                </a:r>
                <a:r>
                  <a:rPr lang="en-US" dirty="0">
                    <a:highlight>
                      <a:srgbClr val="FFFF00"/>
                    </a:highlight>
                    <a:sym typeface="Symbol" panose="05050102010706020507" pitchFamily="18" charset="2"/>
                  </a:rPr>
                  <a:t>)</a:t>
                </a:r>
                <a:r>
                  <a:rPr lang="en-US" dirty="0">
                    <a:sym typeface="Symbol" panose="05050102010706020507" pitchFamily="18" charset="2"/>
                  </a:rPr>
                  <a:t>, NOT</a:t>
                </a:r>
                <a:r>
                  <a:rPr lang="en-US" dirty="0">
                    <a:highlight>
                      <a:srgbClr val="FFFF00"/>
                    </a:highlight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¬</m:t>
                    </m:r>
                  </m:oMath>
                </a14:m>
                <a:r>
                  <a:rPr lang="en-US" dirty="0">
                    <a:highlight>
                      <a:srgbClr val="FFFF00"/>
                    </a:highlight>
                  </a:rPr>
                  <a:t>)</a:t>
                </a:r>
              </a:p>
              <a:p>
                <a:r>
                  <a:rPr lang="en-US" dirty="0"/>
                  <a:t>Compound proposition: A proposition composed of other propositions and (potentially) logical operators</a:t>
                </a:r>
              </a:p>
              <a:p>
                <a:endParaRPr lang="en-US" dirty="0"/>
              </a:p>
              <a:p>
                <a:r>
                  <a:rPr lang="en-US" dirty="0"/>
                  <a:t>Example of a proposition: “I am cold”</a:t>
                </a:r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I can assign this proposition to a propositional variable, e.g. x = “I am cold”</a:t>
                </a:r>
              </a:p>
              <a:p>
                <a:r>
                  <a:rPr lang="en-US" dirty="0"/>
                  <a:t>Another propositional variable: y = “I am outside”</a:t>
                </a:r>
              </a:p>
              <a:p>
                <a:r>
                  <a:rPr lang="en-US" dirty="0"/>
                  <a:t>A compound proposition: x ^ y = “I am cold and I am outside”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dirty="0"/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306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1144050" y="162104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Truth Tables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70200" y="2348990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Table of all possible settings of truth values for the propositional variables and the truth value of the compound proposition</a:t>
                </a:r>
              </a:p>
              <a:p>
                <a:r>
                  <a:rPr lang="en-US" dirty="0"/>
                  <a:t>One column for each proposition variable, and an output column</a:t>
                </a:r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Often include columns for “intermediate” compound propositions to help determine the value of the final compound proposition</a:t>
                </a:r>
              </a:p>
              <a:p>
                <a:r>
                  <a:rPr lang="en-US" dirty="0"/>
                  <a:t>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propositional variables,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 rows</a:t>
                </a:r>
              </a:p>
              <a:p>
                <a:r>
                  <a:rPr lang="en-US" dirty="0"/>
                  <a:t>Often a good starting place for questions involving propositional logic</a:t>
                </a:r>
              </a:p>
              <a:p>
                <a:r>
                  <a:rPr lang="en-US" dirty="0"/>
                  <a:t>Example: Give a truth table for the compound proposition </a:t>
                </a:r>
                <a:r>
                  <a:rPr lang="en-US" b="0" i="0" dirty="0">
                    <a:latin typeface="+mj-lt"/>
                  </a:rPr>
                  <a:t>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b="0" i="0" dirty="0">
                    <a:latin typeface="+mj-lt"/>
                  </a:rPr>
                  <a:t> </a:t>
                </a:r>
                <a:r>
                  <a:rPr lang="en-US" b="0" i="0" dirty="0">
                    <a:latin typeface="+mj-lt"/>
                    <a:sym typeface="Symbol" panose="05050102010706020507" pitchFamily="18" charset="2"/>
                  </a:rPr>
                  <a:t></a:t>
                </a:r>
                <a:r>
                  <a:rPr lang="en-US" b="0" i="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b="0" i="0" dirty="0">
                    <a:latin typeface="+mj-lt"/>
                    <a:sym typeface="Symbol" panose="05050102010706020507" pitchFamily="18" charset="2"/>
                  </a:rPr>
                  <a:t>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m:rPr>
                        <m:lit/>
                      </m:rP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^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𝑟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dirty="0"/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0200" y="2348990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3814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1487B67-3904-2D47-AFC8-17FA77F5C00A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970200" y="1788853"/>
                <a:ext cx="10251600" cy="3014800"/>
              </a:xfrm>
            </p:spPr>
            <p:txBody>
              <a:bodyPr/>
              <a:lstStyle/>
              <a:p>
                <a:pPr marL="194729" indent="0">
                  <a:buNone/>
                </a:pPr>
                <a:r>
                  <a:rPr lang="en-US" dirty="0"/>
                  <a:t>Example: Give a truth table for the compound proposition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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m:rPr>
                        <m:lit/>
                      </m:rP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^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𝑟</m:t>
                    </m:r>
                  </m:oMath>
                </a14:m>
                <a:endParaRPr lang="en-US" dirty="0"/>
              </a:p>
              <a:p>
                <a:pPr marL="194729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1487B67-3904-2D47-AFC8-17FA77F5C0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0200" y="1788853"/>
                <a:ext cx="10251600" cy="3014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2">
                <a:extLst>
                  <a:ext uri="{FF2B5EF4-FFF2-40B4-BE49-F238E27FC236}">
                    <a16:creationId xmlns:a16="http://schemas.microsoft.com/office/drawing/2014/main" id="{F1949A63-496A-B84A-9051-B658271F85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6284045"/>
                  </p:ext>
                </p:extLst>
              </p:nvPr>
            </p:nvGraphicFramePr>
            <p:xfrm>
              <a:off x="1394460" y="2381920"/>
              <a:ext cx="7475220" cy="38131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860">
                      <a:extLst>
                        <a:ext uri="{9D8B030D-6E8A-4147-A177-3AD203B41FA5}">
                          <a16:colId xmlns:a16="http://schemas.microsoft.com/office/drawing/2014/main" val="1750649730"/>
                        </a:ext>
                      </a:extLst>
                    </a:gridCol>
                    <a:gridCol w="1242503">
                      <a:extLst>
                        <a:ext uri="{9D8B030D-6E8A-4147-A177-3AD203B41FA5}">
                          <a16:colId xmlns:a16="http://schemas.microsoft.com/office/drawing/2014/main" val="3724083611"/>
                        </a:ext>
                      </a:extLst>
                    </a:gridCol>
                    <a:gridCol w="1141486">
                      <a:extLst>
                        <a:ext uri="{9D8B030D-6E8A-4147-A177-3AD203B41FA5}">
                          <a16:colId xmlns:a16="http://schemas.microsoft.com/office/drawing/2014/main" val="224402116"/>
                        </a:ext>
                      </a:extLst>
                    </a:gridCol>
                    <a:gridCol w="2122551">
                      <a:extLst>
                        <a:ext uri="{9D8B030D-6E8A-4147-A177-3AD203B41FA5}">
                          <a16:colId xmlns:a16="http://schemas.microsoft.com/office/drawing/2014/main" val="2127187023"/>
                        </a:ext>
                      </a:extLst>
                    </a:gridCol>
                    <a:gridCol w="1988820">
                      <a:extLst>
                        <a:ext uri="{9D8B030D-6E8A-4147-A177-3AD203B41FA5}">
                          <a16:colId xmlns:a16="http://schemas.microsoft.com/office/drawing/2014/main" val="3775441191"/>
                        </a:ext>
                      </a:extLst>
                    </a:gridCol>
                  </a:tblGrid>
                  <a:tr h="47234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q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 ⨁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𝒒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)⋀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88255277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2948673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3779186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7880548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7371155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4066203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7016911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3440947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796235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2">
                <a:extLst>
                  <a:ext uri="{FF2B5EF4-FFF2-40B4-BE49-F238E27FC236}">
                    <a16:creationId xmlns:a16="http://schemas.microsoft.com/office/drawing/2014/main" id="{F1949A63-496A-B84A-9051-B658271F85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6284045"/>
                  </p:ext>
                </p:extLst>
              </p:nvPr>
            </p:nvGraphicFramePr>
            <p:xfrm>
              <a:off x="1394460" y="2381920"/>
              <a:ext cx="7475220" cy="38131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860">
                      <a:extLst>
                        <a:ext uri="{9D8B030D-6E8A-4147-A177-3AD203B41FA5}">
                          <a16:colId xmlns:a16="http://schemas.microsoft.com/office/drawing/2014/main" val="1750649730"/>
                        </a:ext>
                      </a:extLst>
                    </a:gridCol>
                    <a:gridCol w="1242503">
                      <a:extLst>
                        <a:ext uri="{9D8B030D-6E8A-4147-A177-3AD203B41FA5}">
                          <a16:colId xmlns:a16="http://schemas.microsoft.com/office/drawing/2014/main" val="3724083611"/>
                        </a:ext>
                      </a:extLst>
                    </a:gridCol>
                    <a:gridCol w="1141486">
                      <a:extLst>
                        <a:ext uri="{9D8B030D-6E8A-4147-A177-3AD203B41FA5}">
                          <a16:colId xmlns:a16="http://schemas.microsoft.com/office/drawing/2014/main" val="224402116"/>
                        </a:ext>
                      </a:extLst>
                    </a:gridCol>
                    <a:gridCol w="2122551">
                      <a:extLst>
                        <a:ext uri="{9D8B030D-6E8A-4147-A177-3AD203B41FA5}">
                          <a16:colId xmlns:a16="http://schemas.microsoft.com/office/drawing/2014/main" val="2127187023"/>
                        </a:ext>
                      </a:extLst>
                    </a:gridCol>
                    <a:gridCol w="1988820">
                      <a:extLst>
                        <a:ext uri="{9D8B030D-6E8A-4147-A177-3AD203B41FA5}">
                          <a16:colId xmlns:a16="http://schemas.microsoft.com/office/drawing/2014/main" val="3775441191"/>
                        </a:ext>
                      </a:extLst>
                    </a:gridCol>
                  </a:tblGrid>
                  <a:tr h="47234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q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9880" t="-5405" r="-95210" b="-7243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76433" t="-5405" r="-1274" b="-7243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88255277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42948673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3779186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7880548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7371155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4066203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7016911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3440947"/>
                      </a:ext>
                    </a:extLst>
                  </a:tr>
                  <a:tr h="41759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7962359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94403948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1711</Words>
  <Application>Microsoft Macintosh PowerPoint</Application>
  <PresentationFormat>Widescreen</PresentationFormat>
  <Paragraphs>361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Cambria Math</vt:lpstr>
      <vt:lpstr>Lato</vt:lpstr>
      <vt:lpstr>Raleway</vt:lpstr>
      <vt:lpstr>Streamline</vt:lpstr>
      <vt:lpstr>CSE 20 Discussion - Week 3</vt:lpstr>
      <vt:lpstr>Administrative Stuff</vt:lpstr>
      <vt:lpstr>Agenda</vt:lpstr>
      <vt:lpstr>Logic Gates</vt:lpstr>
      <vt:lpstr>Logic Gates - practice</vt:lpstr>
      <vt:lpstr>Logic Gates - practice</vt:lpstr>
      <vt:lpstr>Propositional Logic</vt:lpstr>
      <vt:lpstr>Truth Tables</vt:lpstr>
      <vt:lpstr>PowerPoint Presentation</vt:lpstr>
      <vt:lpstr>Logic Gates and Propositional Logic</vt:lpstr>
      <vt:lpstr>Logical equivalences</vt:lpstr>
      <vt:lpstr>Logical equivalences</vt:lpstr>
      <vt:lpstr>Common logical equivalences</vt:lpstr>
      <vt:lpstr>Logic Gates and logical equivalence</vt:lpstr>
      <vt:lpstr>PowerPoint Presentation</vt:lpstr>
      <vt:lpstr>Circuits and Propositional logic</vt:lpstr>
      <vt:lpstr>Normal Forms</vt:lpstr>
      <vt:lpstr>Normal Forms Practice</vt:lpstr>
      <vt:lpstr>Putting it all together</vt:lpstr>
      <vt:lpstr>Putting it all together - example</vt:lpstr>
      <vt:lpstr>Putting it all together - example</vt:lpstr>
      <vt:lpstr>Putting it all together - example</vt:lpstr>
      <vt:lpstr>Putting it all together -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20 Discussion - Week 1</dc:title>
  <dc:creator>snailzillascreator@gmail.com</dc:creator>
  <cp:lastModifiedBy>Hui Yu</cp:lastModifiedBy>
  <cp:revision>19</cp:revision>
  <dcterms:created xsi:type="dcterms:W3CDTF">2021-01-21T01:02:18Z</dcterms:created>
  <dcterms:modified xsi:type="dcterms:W3CDTF">2021-10-14T16:58:15Z</dcterms:modified>
</cp:coreProperties>
</file>