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y="6858000" cx="12192000"/>
  <p:notesSz cx="6858000" cy="9144000"/>
  <p:embeddedFontLst>
    <p:embeddedFont>
      <p:font typeface="Raleway"/>
      <p:regular r:id="rId26"/>
      <p:bold r:id="rId27"/>
      <p:italic r:id="rId28"/>
      <p:boldItalic r:id="rId29"/>
    </p:embeddedFont>
    <p:embeddedFont>
      <p:font typeface="Lato"/>
      <p:regular r:id="rId30"/>
      <p:bold r:id="rId31"/>
      <p:italic r:id="rId32"/>
      <p:boldItalic r:id="rId3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34" roundtripDataSignature="AMtx7mh16GjpQU6GQlJKK+JM9nvioXHe4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Raleway-regular.fntdata"/><Relationship Id="rId25" Type="http://schemas.openxmlformats.org/officeDocument/2006/relationships/slide" Target="slides/slide21.xml"/><Relationship Id="rId28" Type="http://schemas.openxmlformats.org/officeDocument/2006/relationships/font" Target="fonts/Raleway-italic.fntdata"/><Relationship Id="rId27" Type="http://schemas.openxmlformats.org/officeDocument/2006/relationships/font" Target="fonts/Raleway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Raleway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font" Target="fonts/Lato-bold.fntdata"/><Relationship Id="rId30" Type="http://schemas.openxmlformats.org/officeDocument/2006/relationships/font" Target="fonts/Lato-regular.fntdata"/><Relationship Id="rId11" Type="http://schemas.openxmlformats.org/officeDocument/2006/relationships/slide" Target="slides/slide7.xml"/><Relationship Id="rId33" Type="http://schemas.openxmlformats.org/officeDocument/2006/relationships/font" Target="fonts/Lato-boldItalic.fntdata"/><Relationship Id="rId10" Type="http://schemas.openxmlformats.org/officeDocument/2006/relationships/slide" Target="slides/slide6.xml"/><Relationship Id="rId32" Type="http://schemas.openxmlformats.org/officeDocument/2006/relationships/font" Target="fonts/Lato-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34" Type="http://customschemas.google.com/relationships/presentationmetadata" Target="metadata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f627111a46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f627111a46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gf627111a46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f98fc680e4_0_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gf98fc680e4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f62711179f_1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f62711179f_1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gf62711179f_1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f98fc680e4_0_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gf98fc680e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f98fc680e4_0_2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gf98fc680e4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f62711179f_1_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f62711179f_1_2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gf62711179f_1_2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f98fc680e4_0_3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9" name="Google Shape;139;gf98fc680e4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6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" name="Google Shape;15;p26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16" name="Google Shape;16;p2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2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8" name="Google Shape;18;p26"/>
          <p:cNvSpPr txBox="1"/>
          <p:nvPr>
            <p:ph type="ctrTitle"/>
          </p:nvPr>
        </p:nvSpPr>
        <p:spPr>
          <a:xfrm>
            <a:off x="972600" y="1763267"/>
            <a:ext cx="10250800" cy="22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9" name="Google Shape;19;p26"/>
          <p:cNvSpPr txBox="1"/>
          <p:nvPr>
            <p:ph idx="1" type="subTitle"/>
          </p:nvPr>
        </p:nvSpPr>
        <p:spPr>
          <a:xfrm>
            <a:off x="972836" y="4230533"/>
            <a:ext cx="10250800" cy="7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/>
        </p:txBody>
      </p:sp>
      <p:sp>
        <p:nvSpPr>
          <p:cNvPr id="20" name="Google Shape;20;p26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algn="r"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algn="r"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algn="r"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algn="r"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algn="r"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algn="r"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algn="r"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algn="r"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 number">
    <p:bg>
      <p:bgPr>
        <a:solidFill>
          <a:schemeClr val="dk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oogle Shape;78;p35"/>
          <p:cNvGrpSpPr/>
          <p:nvPr/>
        </p:nvGrpSpPr>
        <p:grpSpPr>
          <a:xfrm>
            <a:off x="1107190" y="5558840"/>
            <a:ext cx="994351" cy="61101"/>
            <a:chOff x="4580561" y="2589004"/>
            <a:chExt cx="1064464" cy="25200"/>
          </a:xfrm>
        </p:grpSpPr>
        <p:sp>
          <p:nvSpPr>
            <p:cNvPr id="79" name="Google Shape;79;p3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3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1" name="Google Shape;81;p35"/>
          <p:cNvSpPr txBox="1"/>
          <p:nvPr>
            <p:ph type="title"/>
          </p:nvPr>
        </p:nvSpPr>
        <p:spPr>
          <a:xfrm>
            <a:off x="972600" y="978600"/>
            <a:ext cx="10251200" cy="165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2" name="Google Shape;82;p35"/>
          <p:cNvSpPr txBox="1"/>
          <p:nvPr>
            <p:ph idx="1" type="body"/>
          </p:nvPr>
        </p:nvSpPr>
        <p:spPr>
          <a:xfrm>
            <a:off x="972600" y="3030517"/>
            <a:ext cx="10251200" cy="210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5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buClr>
                <a:schemeClr val="lt1"/>
              </a:buClr>
              <a:buSzPts val="1333"/>
              <a:buFont typeface="Lato"/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algn="r">
              <a:buClr>
                <a:schemeClr val="lt1"/>
              </a:buClr>
              <a:buSzPts val="1333"/>
              <a:buFont typeface="Lato"/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algn="r">
              <a:buClr>
                <a:schemeClr val="lt1"/>
              </a:buClr>
              <a:buSzPts val="1333"/>
              <a:buFont typeface="Lato"/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algn="r">
              <a:buClr>
                <a:schemeClr val="lt1"/>
              </a:buClr>
              <a:buSzPts val="1333"/>
              <a:buFont typeface="Lato"/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algn="r">
              <a:buClr>
                <a:schemeClr val="lt1"/>
              </a:buClr>
              <a:buSzPts val="1333"/>
              <a:buFont typeface="Lato"/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algn="r">
              <a:buClr>
                <a:schemeClr val="lt1"/>
              </a:buClr>
              <a:buSzPts val="1333"/>
              <a:buFont typeface="Lato"/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algn="r">
              <a:buClr>
                <a:schemeClr val="lt1"/>
              </a:buClr>
              <a:buSzPts val="1333"/>
              <a:buFont typeface="Lato"/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algn="r">
              <a:buClr>
                <a:schemeClr val="lt1"/>
              </a:buClr>
              <a:buSzPts val="1333"/>
              <a:buFont typeface="Lato"/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algn="r">
              <a:buClr>
                <a:schemeClr val="lt1"/>
              </a:buClr>
              <a:buSzPts val="1333"/>
              <a:buFont typeface="Lato"/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6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7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3" name="Google Shape;23;p27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24" name="Google Shape;24;p2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2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" name="Google Shape;26;p27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7" name="Google Shape;27;p27"/>
          <p:cNvSpPr txBox="1"/>
          <p:nvPr>
            <p:ph idx="1" type="body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8" name="Google Shape;28;p27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algn="r"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algn="r"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algn="r"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algn="r"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algn="r"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algn="r"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algn="r"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algn="r"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oogle Shape;30;p28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31" name="Google Shape;31;p2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2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3" name="Google Shape;33;p28"/>
          <p:cNvSpPr txBox="1"/>
          <p:nvPr>
            <p:ph type="title"/>
          </p:nvPr>
        </p:nvSpPr>
        <p:spPr>
          <a:xfrm>
            <a:off x="972600" y="1763267"/>
            <a:ext cx="10251200" cy="20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4" name="Google Shape;34;p28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buClr>
                <a:schemeClr val="lt1"/>
              </a:buClr>
              <a:buSzPts val="1333"/>
              <a:buFont typeface="Lato"/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algn="r">
              <a:buClr>
                <a:schemeClr val="lt1"/>
              </a:buClr>
              <a:buSzPts val="1333"/>
              <a:buFont typeface="Lato"/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algn="r">
              <a:buClr>
                <a:schemeClr val="lt1"/>
              </a:buClr>
              <a:buSzPts val="1333"/>
              <a:buFont typeface="Lato"/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algn="r">
              <a:buClr>
                <a:schemeClr val="lt1"/>
              </a:buClr>
              <a:buSzPts val="1333"/>
              <a:buFont typeface="Lato"/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algn="r">
              <a:buClr>
                <a:schemeClr val="lt1"/>
              </a:buClr>
              <a:buSzPts val="1333"/>
              <a:buFont typeface="Lato"/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algn="r">
              <a:buClr>
                <a:schemeClr val="lt1"/>
              </a:buClr>
              <a:buSzPts val="1333"/>
              <a:buFont typeface="Lato"/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algn="r">
              <a:buClr>
                <a:schemeClr val="lt1"/>
              </a:buClr>
              <a:buSzPts val="1333"/>
              <a:buFont typeface="Lato"/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algn="r">
              <a:buClr>
                <a:schemeClr val="lt1"/>
              </a:buClr>
              <a:buSzPts val="1333"/>
              <a:buFont typeface="Lato"/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algn="r">
              <a:buClr>
                <a:schemeClr val="lt1"/>
              </a:buClr>
              <a:buSzPts val="1333"/>
              <a:buFont typeface="Lato"/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9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7" name="Google Shape;37;p29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38" name="Google Shape;38;p2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2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" name="Google Shape;40;p29"/>
          <p:cNvSpPr txBox="1"/>
          <p:nvPr>
            <p:ph type="title"/>
          </p:nvPr>
        </p:nvSpPr>
        <p:spPr>
          <a:xfrm>
            <a:off x="972600" y="1758200"/>
            <a:ext cx="102512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1" name="Google Shape;41;p29"/>
          <p:cNvSpPr txBox="1"/>
          <p:nvPr>
            <p:ph idx="1" type="body"/>
          </p:nvPr>
        </p:nvSpPr>
        <p:spPr>
          <a:xfrm>
            <a:off x="972433" y="2771833"/>
            <a:ext cx="5032400" cy="30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2" name="Google Shape;42;p29"/>
          <p:cNvSpPr txBox="1"/>
          <p:nvPr>
            <p:ph idx="2" type="body"/>
          </p:nvPr>
        </p:nvSpPr>
        <p:spPr>
          <a:xfrm>
            <a:off x="6191472" y="2771833"/>
            <a:ext cx="5032400" cy="30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3" name="Google Shape;43;p29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0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6" name="Google Shape;46;p30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47" name="Google Shape;47;p30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48;p30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" name="Google Shape;49;p30"/>
          <p:cNvSpPr txBox="1"/>
          <p:nvPr>
            <p:ph type="title"/>
          </p:nvPr>
        </p:nvSpPr>
        <p:spPr>
          <a:xfrm>
            <a:off x="972600" y="1758200"/>
            <a:ext cx="102512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0" name="Google Shape;50;p30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 column 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1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3" name="Google Shape;53;p31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54" name="Google Shape;54;p3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3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6" name="Google Shape;56;p31"/>
          <p:cNvSpPr txBox="1"/>
          <p:nvPr>
            <p:ph type="title"/>
          </p:nvPr>
        </p:nvSpPr>
        <p:spPr>
          <a:xfrm>
            <a:off x="973333" y="1758200"/>
            <a:ext cx="4401200" cy="184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7" name="Google Shape;57;p31"/>
          <p:cNvSpPr txBox="1"/>
          <p:nvPr>
            <p:ph idx="1" type="body"/>
          </p:nvPr>
        </p:nvSpPr>
        <p:spPr>
          <a:xfrm>
            <a:off x="961633" y="3708967"/>
            <a:ext cx="4401200" cy="21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8" name="Google Shape;58;p31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 point">
    <p:bg>
      <p:bgPr>
        <a:solidFill>
          <a:schemeClr val="accent3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oogle Shape;60;p32"/>
          <p:cNvGrpSpPr/>
          <p:nvPr/>
        </p:nvGrpSpPr>
        <p:grpSpPr>
          <a:xfrm>
            <a:off x="1107190" y="5558840"/>
            <a:ext cx="994351" cy="61101"/>
            <a:chOff x="4580561" y="2589004"/>
            <a:chExt cx="1064464" cy="25200"/>
          </a:xfrm>
        </p:grpSpPr>
        <p:sp>
          <p:nvSpPr>
            <p:cNvPr id="61" name="Google Shape;61;p3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3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3" name="Google Shape;63;p32"/>
          <p:cNvSpPr txBox="1"/>
          <p:nvPr>
            <p:ph type="title"/>
          </p:nvPr>
        </p:nvSpPr>
        <p:spPr>
          <a:xfrm>
            <a:off x="972600" y="1152400"/>
            <a:ext cx="9361600" cy="398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4" name="Google Shape;64;p32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buClr>
                <a:schemeClr val="lt1"/>
              </a:buClr>
              <a:buSzPts val="1333"/>
              <a:buFont typeface="Lato"/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algn="r">
              <a:buClr>
                <a:schemeClr val="lt1"/>
              </a:buClr>
              <a:buSzPts val="1333"/>
              <a:buFont typeface="Lato"/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algn="r">
              <a:buClr>
                <a:schemeClr val="lt1"/>
              </a:buClr>
              <a:buSzPts val="1333"/>
              <a:buFont typeface="Lato"/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algn="r">
              <a:buClr>
                <a:schemeClr val="lt1"/>
              </a:buClr>
              <a:buSzPts val="1333"/>
              <a:buFont typeface="Lato"/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algn="r">
              <a:buClr>
                <a:schemeClr val="lt1"/>
              </a:buClr>
              <a:buSzPts val="1333"/>
              <a:buFont typeface="Lato"/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algn="r">
              <a:buClr>
                <a:schemeClr val="lt1"/>
              </a:buClr>
              <a:buSzPts val="1333"/>
              <a:buFont typeface="Lato"/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algn="r">
              <a:buClr>
                <a:schemeClr val="lt1"/>
              </a:buClr>
              <a:buSzPts val="1333"/>
              <a:buFont typeface="Lato"/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algn="r">
              <a:buClr>
                <a:schemeClr val="lt1"/>
              </a:buClr>
              <a:buSzPts val="1333"/>
              <a:buFont typeface="Lato"/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algn="r">
              <a:buClr>
                <a:schemeClr val="lt1"/>
              </a:buClr>
              <a:buSzPts val="1333"/>
              <a:buFont typeface="Lato"/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 title and description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3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7" name="Google Shape;67;p33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68" name="Google Shape;68;p3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3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0" name="Google Shape;70;p33"/>
          <p:cNvSpPr txBox="1"/>
          <p:nvPr>
            <p:ph type="title"/>
          </p:nvPr>
        </p:nvSpPr>
        <p:spPr>
          <a:xfrm>
            <a:off x="973333" y="1758200"/>
            <a:ext cx="4401200" cy="224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1" name="Google Shape;71;p33"/>
          <p:cNvSpPr txBox="1"/>
          <p:nvPr>
            <p:ph idx="1" type="subTitle"/>
          </p:nvPr>
        </p:nvSpPr>
        <p:spPr>
          <a:xfrm>
            <a:off x="966600" y="4215367"/>
            <a:ext cx="4401200" cy="10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/>
        </p:txBody>
      </p:sp>
      <p:sp>
        <p:nvSpPr>
          <p:cNvPr id="72" name="Google Shape;72;p33"/>
          <p:cNvSpPr txBox="1"/>
          <p:nvPr>
            <p:ph idx="2" type="body"/>
          </p:nvPr>
        </p:nvSpPr>
        <p:spPr>
          <a:xfrm>
            <a:off x="6898967" y="1803500"/>
            <a:ext cx="4499200" cy="403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3" name="Google Shape;73;p33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4"/>
          <p:cNvSpPr txBox="1"/>
          <p:nvPr>
            <p:ph idx="1" type="body"/>
          </p:nvPr>
        </p:nvSpPr>
        <p:spPr>
          <a:xfrm>
            <a:off x="966600" y="5830068"/>
            <a:ext cx="10263200" cy="61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indent="-29845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34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algn="r">
              <a:buClr>
                <a:schemeClr val="accent1"/>
              </a:buClr>
              <a:buSzPts val="1333"/>
              <a:buFont typeface="Lato"/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5"/>
          <p:cNvSpPr txBox="1"/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11" name="Google Shape;11;p25"/>
          <p:cNvSpPr txBox="1"/>
          <p:nvPr>
            <p:ph idx="1" type="body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b="0" i="0" sz="13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2" name="Google Shape;12;p25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r"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r"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r"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r"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r"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r"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r"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r"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9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3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7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6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0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2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/>
          <p:nvPr>
            <p:ph type="ctrTitle"/>
          </p:nvPr>
        </p:nvSpPr>
        <p:spPr>
          <a:xfrm>
            <a:off x="972600" y="1763267"/>
            <a:ext cx="10250800" cy="22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-US"/>
              <a:t>CSE 20 Discussion - Week 4</a:t>
            </a:r>
            <a:endParaRPr/>
          </a:p>
        </p:txBody>
      </p:sp>
      <p:sp>
        <p:nvSpPr>
          <p:cNvPr id="91" name="Google Shape;91;p1"/>
          <p:cNvSpPr txBox="1"/>
          <p:nvPr>
            <p:ph idx="1" type="subTitle"/>
          </p:nvPr>
        </p:nvSpPr>
        <p:spPr>
          <a:xfrm>
            <a:off x="972836" y="4230533"/>
            <a:ext cx="10250800" cy="7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 sz="3600"/>
              <a:t>Conditionals</a:t>
            </a:r>
            <a:r>
              <a:rPr lang="en-US" sz="3600"/>
              <a:t>, </a:t>
            </a:r>
            <a:r>
              <a:rPr lang="en-US" sz="3600"/>
              <a:t>Predicates and Quantifiers</a:t>
            </a:r>
            <a:endParaRPr sz="3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f627111a46_0_0"/>
          <p:cNvSpPr txBox="1"/>
          <p:nvPr>
            <p:ph type="title"/>
          </p:nvPr>
        </p:nvSpPr>
        <p:spPr>
          <a:xfrm>
            <a:off x="972600" y="1758200"/>
            <a:ext cx="10251600" cy="71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Predicates</a:t>
            </a:r>
            <a:endParaRPr/>
          </a:p>
        </p:txBody>
      </p:sp>
      <p:sp>
        <p:nvSpPr>
          <p:cNvPr id="150" name="Google Shape;150;gf627111a46_0_0"/>
          <p:cNvSpPr txBox="1"/>
          <p:nvPr>
            <p:ph idx="1" type="body"/>
          </p:nvPr>
        </p:nvSpPr>
        <p:spPr>
          <a:xfrm>
            <a:off x="972600" y="2771833"/>
            <a:ext cx="10251600" cy="301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700"/>
              <a:t>Definition</a:t>
            </a:r>
            <a:r>
              <a:rPr lang="en-US" sz="2700"/>
              <a:t>: A predicate is a function </a:t>
            </a:r>
            <a:r>
              <a:rPr lang="en-US" sz="2700"/>
              <a:t>from</a:t>
            </a:r>
            <a:r>
              <a:rPr lang="en-US" sz="2700"/>
              <a:t> </a:t>
            </a:r>
            <a:r>
              <a:rPr lang="en-US" sz="2700"/>
              <a:t>domain </a:t>
            </a:r>
            <a:r>
              <a:rPr lang="en-US" sz="2700"/>
              <a:t>set, S to {T, F}.     </a:t>
            </a:r>
            <a:endParaRPr sz="2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100"/>
              <a:t>predicate_function</a:t>
            </a:r>
            <a:r>
              <a:rPr lang="en-US" sz="2100"/>
              <a:t>:  S → </a:t>
            </a:r>
            <a:r>
              <a:rPr lang="en-US" sz="2200"/>
              <a:t>{T, F}</a:t>
            </a:r>
            <a:endParaRPr sz="2100"/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 </a:t>
            </a:r>
            <a:endParaRPr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5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Truth Sets	</a:t>
            </a:r>
            <a:endParaRPr/>
          </a:p>
        </p:txBody>
      </p:sp>
      <p:sp>
        <p:nvSpPr>
          <p:cNvPr id="156" name="Google Shape;156;p5"/>
          <p:cNvSpPr txBox="1"/>
          <p:nvPr>
            <p:ph idx="1" type="body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/>
              <a:t>{ s ∈ S | </a:t>
            </a:r>
            <a:r>
              <a:rPr i="1" lang="en-US" sz="2100"/>
              <a:t>predicate_function(s) = T</a:t>
            </a:r>
            <a:r>
              <a:rPr lang="en-US" sz="2200"/>
              <a:t> }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6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Problem 1 – Truth Sets</a:t>
            </a:r>
            <a:endParaRPr/>
          </a:p>
        </p:txBody>
      </p:sp>
      <p:sp>
        <p:nvSpPr>
          <p:cNvPr id="162" name="Google Shape;162;p6"/>
          <p:cNvSpPr txBox="1"/>
          <p:nvPr>
            <p:ph idx="1" type="body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4855" lvl="0" marL="60958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7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Problem 1a - Truth Sets</a:t>
            </a:r>
            <a:endParaRPr/>
          </a:p>
        </p:txBody>
      </p:sp>
      <p:sp>
        <p:nvSpPr>
          <p:cNvPr id="168" name="Google Shape;168;p7"/>
          <p:cNvSpPr txBox="1"/>
          <p:nvPr>
            <p:ph idx="1" type="body"/>
          </p:nvPr>
        </p:nvSpPr>
        <p:spPr>
          <a:xfrm>
            <a:off x="972600" y="2771833"/>
            <a:ext cx="10251600" cy="30147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8703" l="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4855" lvl="0" marL="60958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8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Problem 1b - Truth Sets</a:t>
            </a:r>
            <a:endParaRPr/>
          </a:p>
        </p:txBody>
      </p:sp>
      <p:sp>
        <p:nvSpPr>
          <p:cNvPr id="174" name="Google Shape;174;p8"/>
          <p:cNvSpPr txBox="1"/>
          <p:nvPr>
            <p:ph idx="1" type="body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18014" l="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4855" lvl="0" marL="60958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4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Universal Quantifiers and Counterexamples</a:t>
            </a:r>
            <a:endParaRPr/>
          </a:p>
        </p:txBody>
      </p:sp>
      <p:sp>
        <p:nvSpPr>
          <p:cNvPr id="180" name="Google Shape;180;p14"/>
          <p:cNvSpPr txBox="1"/>
          <p:nvPr>
            <p:ph idx="1" type="body"/>
          </p:nvPr>
        </p:nvSpPr>
        <p:spPr>
          <a:xfrm>
            <a:off x="972600" y="2771833"/>
            <a:ext cx="10251600" cy="30147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609584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5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Existential Quantifiers and Witnesses	</a:t>
            </a:r>
            <a:endParaRPr/>
          </a:p>
        </p:txBody>
      </p:sp>
      <p:sp>
        <p:nvSpPr>
          <p:cNvPr id="186" name="Google Shape;186;p15"/>
          <p:cNvSpPr txBox="1"/>
          <p:nvPr>
            <p:ph idx="1" type="body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4855" lvl="0" marL="60958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6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Problem 3 – Quantified Statements</a:t>
            </a:r>
            <a:endParaRPr/>
          </a:p>
        </p:txBody>
      </p:sp>
      <p:sp>
        <p:nvSpPr>
          <p:cNvPr id="192" name="Google Shape;192;p16"/>
          <p:cNvSpPr txBox="1"/>
          <p:nvPr>
            <p:ph idx="1" type="body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4855" lvl="0" marL="60958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7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Problem 3a – Quantified Statements</a:t>
            </a:r>
            <a:endParaRPr/>
          </a:p>
        </p:txBody>
      </p:sp>
      <p:sp>
        <p:nvSpPr>
          <p:cNvPr id="198" name="Google Shape;198;p17"/>
          <p:cNvSpPr txBox="1"/>
          <p:nvPr>
            <p:ph idx="1" type="body"/>
          </p:nvPr>
        </p:nvSpPr>
        <p:spPr>
          <a:xfrm>
            <a:off x="972600" y="2771833"/>
            <a:ext cx="10251600" cy="370446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4855" lvl="0" marL="60958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8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Problem 3b – Quantified Statements</a:t>
            </a:r>
            <a:endParaRPr/>
          </a:p>
        </p:txBody>
      </p:sp>
      <p:sp>
        <p:nvSpPr>
          <p:cNvPr id="204" name="Google Shape;204;p18"/>
          <p:cNvSpPr txBox="1"/>
          <p:nvPr>
            <p:ph idx="1" type="body"/>
          </p:nvPr>
        </p:nvSpPr>
        <p:spPr>
          <a:xfrm>
            <a:off x="972600" y="2771833"/>
            <a:ext cx="10251600" cy="370446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609584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Agenda</a:t>
            </a:r>
            <a:endParaRPr/>
          </a:p>
        </p:txBody>
      </p:sp>
      <p:sp>
        <p:nvSpPr>
          <p:cNvPr id="97" name="Google Shape;97;p3"/>
          <p:cNvSpPr txBox="1"/>
          <p:nvPr>
            <p:ph idx="1" type="body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-414855" lvl="0" marL="609584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US" sz="1800"/>
              <a:t>Conditional and Biconditional statements</a:t>
            </a:r>
            <a:endParaRPr sz="1800"/>
          </a:p>
          <a:p>
            <a:pPr indent="-414855" lvl="0" marL="609584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US" sz="1800"/>
              <a:t>Predicates</a:t>
            </a:r>
            <a:r>
              <a:rPr lang="en-US"/>
              <a:t> </a:t>
            </a:r>
            <a:r>
              <a:rPr lang="en-US" sz="1800"/>
              <a:t>and</a:t>
            </a:r>
            <a:r>
              <a:rPr lang="en-US"/>
              <a:t> </a:t>
            </a:r>
            <a:r>
              <a:rPr lang="en-US" sz="1800"/>
              <a:t>Truth Sets</a:t>
            </a:r>
            <a:endParaRPr/>
          </a:p>
          <a:p>
            <a:pPr indent="-414855" lvl="0" marL="60958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US" sz="1800"/>
              <a:t>Universal and Existential Quantifiers</a:t>
            </a:r>
            <a:endParaRPr/>
          </a:p>
          <a:p>
            <a:pPr indent="-414855" lvl="0" marL="60958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US" sz="1800"/>
              <a:t>Witnesses and Counterexamples</a:t>
            </a:r>
            <a:endParaRPr/>
          </a:p>
          <a:p>
            <a:pPr indent="0" lvl="0" marL="609584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9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Problem 3c – Quantified Statements</a:t>
            </a:r>
            <a:endParaRPr/>
          </a:p>
        </p:txBody>
      </p:sp>
      <p:sp>
        <p:nvSpPr>
          <p:cNvPr id="210" name="Google Shape;210;p19"/>
          <p:cNvSpPr txBox="1"/>
          <p:nvPr>
            <p:ph idx="1" type="body"/>
          </p:nvPr>
        </p:nvSpPr>
        <p:spPr>
          <a:xfrm>
            <a:off x="972600" y="2771833"/>
            <a:ext cx="10251600" cy="370446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4446" l="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0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Problem 3d – Quantified Statements</a:t>
            </a:r>
            <a:endParaRPr/>
          </a:p>
        </p:txBody>
      </p:sp>
      <p:sp>
        <p:nvSpPr>
          <p:cNvPr id="216" name="Google Shape;216;p20"/>
          <p:cNvSpPr txBox="1"/>
          <p:nvPr>
            <p:ph idx="1" type="body"/>
          </p:nvPr>
        </p:nvSpPr>
        <p:spPr>
          <a:xfrm>
            <a:off x="972600" y="2771833"/>
            <a:ext cx="10251600" cy="370446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4855" lvl="0" marL="60958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f98fc680e4_0_1"/>
          <p:cNvSpPr txBox="1"/>
          <p:nvPr>
            <p:ph idx="1" type="body"/>
          </p:nvPr>
        </p:nvSpPr>
        <p:spPr>
          <a:xfrm>
            <a:off x="970200" y="2783683"/>
            <a:ext cx="10251600" cy="30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Let p and q be propositions. The </a:t>
            </a:r>
            <a:r>
              <a:rPr b="1"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conditional statement</a:t>
            </a:r>
            <a:r>
              <a:rPr i="1"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 → q is the proposition “if p, then q.” 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statement p → q is called a conditional statement because p → q asserts that q is true on the condition that p holds. A conditional statement is also called an </a:t>
            </a:r>
            <a:r>
              <a:rPr b="1"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implication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 is called the hypothesis/antecedent of 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 → q.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 is called the conclusion/consequent of p → q.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609584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3" name="Google Shape;103;gf98fc680e4_0_1"/>
          <p:cNvSpPr txBox="1"/>
          <p:nvPr>
            <p:ph type="title"/>
          </p:nvPr>
        </p:nvSpPr>
        <p:spPr>
          <a:xfrm>
            <a:off x="972600" y="1758200"/>
            <a:ext cx="10251600" cy="71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Conditionals Statements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f62711179f_1_8"/>
          <p:cNvSpPr txBox="1"/>
          <p:nvPr>
            <p:ph type="title"/>
          </p:nvPr>
        </p:nvSpPr>
        <p:spPr>
          <a:xfrm>
            <a:off x="972600" y="1758200"/>
            <a:ext cx="10251600" cy="71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Truth table and example</a:t>
            </a:r>
            <a:endParaRPr/>
          </a:p>
        </p:txBody>
      </p:sp>
      <p:sp>
        <p:nvSpPr>
          <p:cNvPr id="110" name="Google Shape;110;gf62711179f_1_8"/>
          <p:cNvSpPr txBox="1"/>
          <p:nvPr>
            <p:ph idx="1" type="body"/>
          </p:nvPr>
        </p:nvSpPr>
        <p:spPr>
          <a:xfrm>
            <a:off x="972600" y="2771833"/>
            <a:ext cx="10251600" cy="301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200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Example: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6576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rabicPeriod"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If it is raining then there are clouds in the sky.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657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rabicPeriod"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Let p be the statement “Maria learns subject x” and q the statement “Maria will find a good job.” 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2004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Express the statement p → q as a statement in English.</a:t>
            </a:r>
            <a:endParaRPr sz="1800"/>
          </a:p>
        </p:txBody>
      </p:sp>
      <p:pic>
        <p:nvPicPr>
          <p:cNvPr id="111" name="Google Shape;111;gf62711179f_1_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59625" y="2771825"/>
            <a:ext cx="2651250" cy="2152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f98fc680e4_0_6"/>
          <p:cNvSpPr txBox="1"/>
          <p:nvPr>
            <p:ph idx="4294967295" type="body"/>
          </p:nvPr>
        </p:nvSpPr>
        <p:spPr>
          <a:xfrm>
            <a:off x="972600" y="272901"/>
            <a:ext cx="10251600" cy="62529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 have the statement </a:t>
            </a:r>
            <a:r>
              <a:rPr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 → q. Now, 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1"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Converse: </a:t>
            </a:r>
            <a:r>
              <a:rPr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proposition q → p is called the </a:t>
            </a:r>
            <a:r>
              <a:rPr b="1"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converse </a:t>
            </a:r>
            <a:r>
              <a:rPr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of p → q.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1"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Contrapositive:</a:t>
            </a:r>
            <a:r>
              <a:rPr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The </a:t>
            </a:r>
            <a:r>
              <a:rPr b="1"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contrapositive </a:t>
            </a:r>
            <a:r>
              <a:rPr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of p → q is the proposition ¬q → ¬p.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1"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Inverse</a:t>
            </a:r>
            <a:r>
              <a:rPr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The proposition ¬p → ¬q is called the </a:t>
            </a:r>
            <a:r>
              <a:rPr b="1"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inverse </a:t>
            </a:r>
            <a:r>
              <a:rPr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of p → q</a:t>
            </a:r>
            <a:endParaRPr b="1"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Example:</a:t>
            </a:r>
            <a:endParaRPr b="1"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are the contrapositive, the converse, and the inverse of the conditional statement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“The home team wins whenever it is raining”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7" name="Google Shape;117;gf98fc680e4_0_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79375" y="615700"/>
            <a:ext cx="9143701" cy="2670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f98fc680e4_0_26"/>
          <p:cNvSpPr txBox="1"/>
          <p:nvPr>
            <p:ph idx="4294967295" type="body"/>
          </p:nvPr>
        </p:nvSpPr>
        <p:spPr>
          <a:xfrm>
            <a:off x="972600" y="272901"/>
            <a:ext cx="10251600" cy="62529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Example:</a:t>
            </a:r>
            <a:endParaRPr b="1"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are the contrapositive, the converse, and the inverse of the conditional statement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“The home team wins whenever it is raining”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 = The home team wins. 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 = It is raining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if..then form: If it is raining, then the home team wins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Solution: </a:t>
            </a:r>
            <a:endParaRPr b="1"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Contrapositive: </a:t>
            </a:r>
            <a:r>
              <a:rPr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“If the home team does not win, then it is not raining.”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Converse: </a:t>
            </a:r>
            <a:r>
              <a:rPr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“If the home team wins, then it is raining.”</a:t>
            </a:r>
            <a:endParaRPr b="1"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Inverse: </a:t>
            </a:r>
            <a:r>
              <a:rPr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“If it is not raining, then the home team does not win.”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Biconditional Statements</a:t>
            </a:r>
            <a:endParaRPr/>
          </a:p>
        </p:txBody>
      </p:sp>
      <p:sp>
        <p:nvSpPr>
          <p:cNvPr id="128" name="Google Shape;128;p4"/>
          <p:cNvSpPr txBox="1"/>
          <p:nvPr>
            <p:ph idx="1" type="body"/>
          </p:nvPr>
        </p:nvSpPr>
        <p:spPr>
          <a:xfrm>
            <a:off x="972600" y="2771833"/>
            <a:ext cx="10251600" cy="301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Let p and q be propositions. The </a:t>
            </a:r>
            <a:r>
              <a:rPr b="1"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biconditional statement 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 ↔ q is the proposition “p if and only if q.” 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biconditional statement p ↔ q is true when </a:t>
            </a:r>
            <a:r>
              <a:rPr i="1"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 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and </a:t>
            </a:r>
            <a:r>
              <a:rPr i="1"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have the same truth values, and is false otherwise. Biconditional statements are also called </a:t>
            </a:r>
            <a:r>
              <a:rPr b="1"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bi-implications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f62711179f_1_20"/>
          <p:cNvSpPr txBox="1"/>
          <p:nvPr>
            <p:ph type="title"/>
          </p:nvPr>
        </p:nvSpPr>
        <p:spPr>
          <a:xfrm>
            <a:off x="972600" y="1758200"/>
            <a:ext cx="10251600" cy="71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Truth table and example</a:t>
            </a:r>
            <a:endParaRPr/>
          </a:p>
        </p:txBody>
      </p:sp>
      <p:sp>
        <p:nvSpPr>
          <p:cNvPr id="135" name="Google Shape;135;gf62711179f_1_20"/>
          <p:cNvSpPr txBox="1"/>
          <p:nvPr>
            <p:ph idx="1" type="body"/>
          </p:nvPr>
        </p:nvSpPr>
        <p:spPr>
          <a:xfrm>
            <a:off x="972600" y="2771833"/>
            <a:ext cx="10251600" cy="301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Example: 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Let p be the statement “You can take the flight,” and let q be the statement “You buy a ticket.” Then how do you express p ↔ q ?</a:t>
            </a:r>
            <a:endParaRPr sz="1800"/>
          </a:p>
        </p:txBody>
      </p:sp>
      <p:pic>
        <p:nvPicPr>
          <p:cNvPr id="136" name="Google Shape;136;gf62711179f_1_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72600" y="2771825"/>
            <a:ext cx="4354325" cy="2864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f98fc680e4_0_38"/>
          <p:cNvSpPr txBox="1"/>
          <p:nvPr>
            <p:ph idx="4294967295" type="body"/>
          </p:nvPr>
        </p:nvSpPr>
        <p:spPr>
          <a:xfrm>
            <a:off x="972600" y="272901"/>
            <a:ext cx="10251600" cy="62529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U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Example: </a:t>
            </a:r>
            <a:endParaRPr b="1"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Let p be the statement “You can take the flight,” and let q be the statement “You buy a ticket.” 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Then p ↔ q: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=&gt; </a:t>
            </a:r>
            <a:r>
              <a:rPr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“You can take the flight if and only if you buy a ticket.”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" name="Google Shape;142;gf98fc680e4_0_38"/>
          <p:cNvPicPr preferRelativeResize="0"/>
          <p:nvPr/>
        </p:nvPicPr>
        <p:blipFill rotWithShape="1">
          <a:blip r:embed="rId3">
            <a:alphaModFix/>
          </a:blip>
          <a:srcRect b="10070" l="0" r="0" t="-10070"/>
          <a:stretch/>
        </p:blipFill>
        <p:spPr>
          <a:xfrm>
            <a:off x="1031925" y="1993950"/>
            <a:ext cx="5778625" cy="176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f98fc680e4_0_3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02000" y="3902850"/>
            <a:ext cx="7981526" cy="2217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2021-01-13T21:34:44Z</dcterms:created>
  <dc:creator>Dhiren</dc:creator>
</cp:coreProperties>
</file>