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La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iqCNXTvvdyuzLqYLa4YLolBQS2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aleway-regular.fntdata"/><Relationship Id="rId25" Type="http://schemas.openxmlformats.org/officeDocument/2006/relationships/slide" Target="slides/slide21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7.xml"/><Relationship Id="rId33" Type="http://schemas.openxmlformats.org/officeDocument/2006/relationships/font" Target="fonts/Lato-boldItalic.fntdata"/><Relationship Id="rId10" Type="http://schemas.openxmlformats.org/officeDocument/2006/relationships/slide" Target="slides/slide6.xml"/><Relationship Id="rId32" Type="http://schemas.openxmlformats.org/officeDocument/2006/relationships/font" Target="fonts/Lato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7851876d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f7851876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15;p2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16" name="Google Shape;16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18;p23"/>
          <p:cNvSpPr txBox="1"/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23"/>
          <p:cNvSpPr txBox="1"/>
          <p:nvPr>
            <p:ph idx="1" type="subTitle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2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79" name="Google Shape;79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32"/>
          <p:cNvSpPr txBox="1"/>
          <p:nvPr>
            <p:ph type="title"/>
          </p:nvPr>
        </p:nvSpPr>
        <p:spPr>
          <a:xfrm>
            <a:off x="972600" y="978600"/>
            <a:ext cx="102512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10666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972600" y="3030517"/>
            <a:ext cx="10251200" cy="2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24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24" name="Google Shape;24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25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1" name="Google Shape;31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25"/>
          <p:cNvSpPr txBox="1"/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" name="Google Shape;37;p26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38" name="Google Shape;38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p26"/>
          <p:cNvSpPr txBox="1"/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26"/>
          <p:cNvSpPr txBox="1"/>
          <p:nvPr>
            <p:ph idx="1" type="body"/>
          </p:nvPr>
        </p:nvSpPr>
        <p:spPr>
          <a:xfrm>
            <a:off x="972433" y="2771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2" type="body"/>
          </p:nvPr>
        </p:nvSpPr>
        <p:spPr>
          <a:xfrm>
            <a:off x="6191472" y="2771833"/>
            <a:ext cx="5032400" cy="3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27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47" name="Google Shape;47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7"/>
          <p:cNvSpPr txBox="1"/>
          <p:nvPr>
            <p:ph type="title"/>
          </p:nvPr>
        </p:nvSpPr>
        <p:spPr>
          <a:xfrm>
            <a:off x="972600" y="1758200"/>
            <a:ext cx="102512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27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28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54" name="Google Shape;54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28"/>
          <p:cNvSpPr txBox="1"/>
          <p:nvPr>
            <p:ph type="title"/>
          </p:nvPr>
        </p:nvSpPr>
        <p:spPr>
          <a:xfrm>
            <a:off x="973333" y="1758200"/>
            <a:ext cx="44012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961633" y="3708967"/>
            <a:ext cx="44012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29"/>
          <p:cNvGrpSpPr/>
          <p:nvPr/>
        </p:nvGrpSpPr>
        <p:grpSpPr>
          <a:xfrm>
            <a:off x="1107190" y="5558840"/>
            <a:ext cx="994351" cy="61101"/>
            <a:chOff x="4580561" y="2589004"/>
            <a:chExt cx="1064464" cy="25200"/>
          </a:xfrm>
        </p:grpSpPr>
        <p:sp>
          <p:nvSpPr>
            <p:cNvPr id="61" name="Google Shape;61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29"/>
          <p:cNvSpPr txBox="1"/>
          <p:nvPr>
            <p:ph type="title"/>
          </p:nvPr>
        </p:nvSpPr>
        <p:spPr>
          <a:xfrm>
            <a:off x="972600" y="1152400"/>
            <a:ext cx="9361600" cy="3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30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</p:grpSpPr>
        <p:sp>
          <p:nvSpPr>
            <p:cNvPr id="68" name="Google Shape;68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30"/>
          <p:cNvSpPr txBox="1"/>
          <p:nvPr>
            <p:ph type="title"/>
          </p:nvPr>
        </p:nvSpPr>
        <p:spPr>
          <a:xfrm>
            <a:off x="973333" y="1758200"/>
            <a:ext cx="4401200" cy="22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3466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30"/>
          <p:cNvSpPr txBox="1"/>
          <p:nvPr>
            <p:ph idx="1" type="subTitle"/>
          </p:nvPr>
        </p:nvSpPr>
        <p:spPr>
          <a:xfrm>
            <a:off x="966600" y="4215367"/>
            <a:ext cx="4401200" cy="10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/>
        </p:txBody>
      </p:sp>
      <p:sp>
        <p:nvSpPr>
          <p:cNvPr id="72" name="Google Shape;72;p30"/>
          <p:cNvSpPr txBox="1"/>
          <p:nvPr>
            <p:ph idx="2" type="body"/>
          </p:nvPr>
        </p:nvSpPr>
        <p:spPr>
          <a:xfrm>
            <a:off x="6898967" y="1803500"/>
            <a:ext cx="4499200" cy="40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/>
          <p:nvPr>
            <p:ph idx="1" type="body"/>
          </p:nvPr>
        </p:nvSpPr>
        <p:spPr>
          <a:xfrm>
            <a:off x="966600" y="5830068"/>
            <a:ext cx="10263200" cy="61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aleway"/>
              <a:buNone/>
              <a:defRPr b="1" i="0" sz="2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2" type="sldNum"/>
          </p:nvPr>
        </p:nvSpPr>
        <p:spPr>
          <a:xfrm>
            <a:off x="1138173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3"/>
              <a:buFont typeface="Lato"/>
              <a:buNone/>
              <a:defRPr b="0" i="0" sz="1333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972600" y="1763267"/>
            <a:ext cx="10250800" cy="2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CSE 20 Discussion - Week 6</a:t>
            </a:r>
            <a:endParaRPr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972836" y="4230533"/>
            <a:ext cx="10250800" cy="7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600"/>
              <a:t>Sets and (More) Proofs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1c - Sets</a:t>
            </a:r>
            <a:endParaRPr/>
          </a:p>
        </p:txBody>
      </p:sp>
      <p:sp>
        <p:nvSpPr>
          <p:cNvPr id="145" name="Google Shape;145;p13"/>
          <p:cNvSpPr txBox="1"/>
          <p:nvPr>
            <p:ph idx="1" type="body"/>
          </p:nvPr>
        </p:nvSpPr>
        <p:spPr>
          <a:xfrm>
            <a:off x="852284" y="2603391"/>
            <a:ext cx="9867853" cy="244987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9932" l="1219" r="-5108" t="6875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1c - Sets</a:t>
            </a:r>
            <a:endParaRPr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1d - Sets</a:t>
            </a:r>
            <a:endParaRPr/>
          </a:p>
        </p:txBody>
      </p:sp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972600" y="2771833"/>
            <a:ext cx="10132547" cy="246190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431" l="0" r="-2135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1d - Sets</a:t>
            </a:r>
            <a:endParaRPr/>
          </a:p>
        </p:txBody>
      </p:sp>
      <p:sp>
        <p:nvSpPr>
          <p:cNvPr id="163" name="Google Shape;163;p34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25" l="0" r="-949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Structural Induction</a:t>
            </a:r>
            <a:endParaRPr/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06" y="2851843"/>
            <a:ext cx="11986787" cy="2109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2 – Structural Induction</a:t>
            </a:r>
            <a:endParaRPr/>
          </a:p>
        </p:txBody>
      </p:sp>
      <p:sp>
        <p:nvSpPr>
          <p:cNvPr id="175" name="Google Shape;175;p15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/>
              <a:t>Textbook: page 358, problem 27</a:t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/>
              <a:t>Use structural induction to show that a ≤ 2b whenever (a, b) ∈ S.</a:t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19472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  <p:pic>
        <p:nvPicPr>
          <p:cNvPr id="176" name="Google Shape;17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800" y="3315120"/>
            <a:ext cx="5249008" cy="148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2 – Structural Induction</a:t>
            </a:r>
            <a:endParaRPr/>
          </a:p>
        </p:txBody>
      </p:sp>
      <p:sp>
        <p:nvSpPr>
          <p:cNvPr id="182" name="Google Shape;182;p16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  <p:pic>
        <p:nvPicPr>
          <p:cNvPr id="183" name="Google Shape;18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800" y="2471800"/>
            <a:ext cx="4141095" cy="1172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2 – Structural Induction</a:t>
            </a:r>
            <a:endParaRPr/>
          </a:p>
        </p:txBody>
      </p:sp>
      <p:sp>
        <p:nvSpPr>
          <p:cNvPr id="189" name="Google Shape;189;p17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0321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  <p:pic>
        <p:nvPicPr>
          <p:cNvPr id="190" name="Google Shape;1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800" y="2610445"/>
            <a:ext cx="3787498" cy="107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2 – Structural Induction</a:t>
            </a:r>
            <a:endParaRPr/>
          </a:p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8418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  <p:pic>
        <p:nvPicPr>
          <p:cNvPr id="197" name="Google Shape;19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800" y="2610445"/>
            <a:ext cx="3787498" cy="107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2 – Structural Induction</a:t>
            </a:r>
            <a:endParaRPr/>
          </a:p>
        </p:txBody>
      </p:sp>
      <p:sp>
        <p:nvSpPr>
          <p:cNvPr id="203" name="Google Shape;203;p19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096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800" y="2610445"/>
            <a:ext cx="3787498" cy="107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7851876df_0_0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Administrative Stuff</a:t>
            </a:r>
            <a:endParaRPr/>
          </a:p>
        </p:txBody>
      </p:sp>
      <p:sp>
        <p:nvSpPr>
          <p:cNvPr id="97" name="Google Shape;97;gf7851876df_0_0"/>
          <p:cNvSpPr txBox="1"/>
          <p:nvPr/>
        </p:nvSpPr>
        <p:spPr>
          <a:xfrm>
            <a:off x="1117975" y="2803275"/>
            <a:ext cx="9844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●"/>
            </a:pPr>
            <a:r>
              <a:rPr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HW 4 </a:t>
            </a:r>
            <a:r>
              <a:rPr lang="en-US" sz="1700">
                <a:solidFill>
                  <a:srgbClr val="1D1C1D"/>
                </a:solidFill>
                <a:highlight>
                  <a:srgbClr val="F8F8F8"/>
                </a:highlight>
                <a:latin typeface="Lato"/>
                <a:ea typeface="Lato"/>
                <a:cs typeface="Lato"/>
                <a:sym typeface="Lato"/>
              </a:rPr>
              <a:t>late submission for extenuating circumstances (no penalty and do not need to let us know): </a:t>
            </a:r>
            <a:r>
              <a:rPr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Thursday at 8 AM</a:t>
            </a:r>
            <a:endParaRPr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●"/>
            </a:pPr>
            <a:r>
              <a:rPr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Project Part 2 due at 11 PM on Thursday </a:t>
            </a:r>
            <a:endParaRPr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Lato"/>
              <a:buChar char="●"/>
            </a:pPr>
            <a:r>
              <a:rPr i="0" lang="en-US" sz="17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Discussion is recorded and optional</a:t>
            </a:r>
            <a:endParaRPr i="0" sz="17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2 – Structural Induction</a:t>
            </a:r>
            <a:endParaRPr/>
          </a:p>
        </p:txBody>
      </p:sp>
      <p:sp>
        <p:nvSpPr>
          <p:cNvPr id="210" name="Google Shape;210;p20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104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800" y="2610445"/>
            <a:ext cx="3787498" cy="107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2 – Structural Induction</a:t>
            </a:r>
            <a:endParaRPr/>
          </a:p>
        </p:txBody>
      </p:sp>
      <p:sp>
        <p:nvSpPr>
          <p:cNvPr id="218" name="Google Shape;218;p21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30159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  <p:pic>
        <p:nvPicPr>
          <p:cNvPr id="219" name="Google Shape;2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800" y="2610445"/>
            <a:ext cx="3787498" cy="107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Sets</a:t>
            </a:r>
            <a:endParaRPr/>
          </a:p>
          <a:p>
            <a:pPr indent="-414855" lvl="0" marL="609584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Properties of sets</a:t>
            </a:r>
            <a:endParaRPr/>
          </a:p>
          <a:p>
            <a:pPr indent="-414855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/>
              <a:t>Proof by Structural Induction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Sets and Related Definitions</a:t>
            </a:r>
            <a:endParaRPr/>
          </a:p>
        </p:txBody>
      </p:sp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0115" y="2526121"/>
            <a:ext cx="6743700" cy="447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Definitions of Set Operations</a:t>
            </a:r>
            <a:endParaRPr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1783" y="2532004"/>
            <a:ext cx="4920657" cy="432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1a - Sets</a:t>
            </a:r>
            <a:endParaRPr/>
          </a:p>
        </p:txBody>
      </p:sp>
      <p:sp>
        <p:nvSpPr>
          <p:cNvPr id="121" name="Google Shape;121;p2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1a - Sets</a:t>
            </a:r>
            <a:endParaRPr/>
          </a:p>
        </p:txBody>
      </p:sp>
      <p:sp>
        <p:nvSpPr>
          <p:cNvPr id="127" name="Google Shape;127;p10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1b - Sets</a:t>
            </a:r>
            <a:endParaRPr/>
          </a:p>
        </p:txBody>
      </p:sp>
      <p:sp>
        <p:nvSpPr>
          <p:cNvPr id="133" name="Google Shape;133;p11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/>
          <p:nvPr>
            <p:ph type="title"/>
          </p:nvPr>
        </p:nvSpPr>
        <p:spPr>
          <a:xfrm>
            <a:off x="972600" y="1758200"/>
            <a:ext cx="10251600" cy="7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</a:pPr>
            <a:r>
              <a:rPr lang="en-US"/>
              <a:t>Problem 1b - Sets</a:t>
            </a:r>
            <a:endParaRPr/>
          </a:p>
        </p:txBody>
      </p:sp>
      <p:sp>
        <p:nvSpPr>
          <p:cNvPr id="139" name="Google Shape;139;p12"/>
          <p:cNvSpPr txBox="1"/>
          <p:nvPr>
            <p:ph idx="1" type="body"/>
          </p:nvPr>
        </p:nvSpPr>
        <p:spPr>
          <a:xfrm>
            <a:off x="972600" y="2771833"/>
            <a:ext cx="10251600" cy="3014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2021-01-13T21:34:44Z</dcterms:created>
  <dc:creator>Dhiren</dc:creator>
</cp:coreProperties>
</file>